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3" r:id="rId2"/>
    <p:sldId id="268" r:id="rId3"/>
    <p:sldId id="279" r:id="rId4"/>
    <p:sldId id="271" r:id="rId5"/>
    <p:sldId id="270" r:id="rId6"/>
    <p:sldId id="274" r:id="rId7"/>
    <p:sldId id="277" r:id="rId8"/>
    <p:sldId id="282" r:id="rId9"/>
    <p:sldId id="273" r:id="rId10"/>
    <p:sldId id="281" r:id="rId11"/>
    <p:sldId id="275" r:id="rId12"/>
  </p:sldIdLst>
  <p:sldSz cx="12192000" cy="6858000"/>
  <p:notesSz cx="6808788" cy="9940925"/>
  <p:embeddedFontLst>
    <p:embeddedFont>
      <p:font typeface="Bebas Neue Bold" charset="-52"/>
      <p:bold r:id="rId15"/>
    </p:embeddedFont>
    <p:embeddedFont>
      <p:font typeface="HeliosC" charset="-52"/>
      <p:regular r:id="rId16"/>
      <p:bold r:id="rId17"/>
    </p:embeddedFont>
    <p:embeddedFont>
      <p:font typeface="Verdana" pitchFamily="34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ＭＳ Ｐゴシック" pitchFamily="34" charset="-128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1D6FF"/>
    <a:srgbClr val="C228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7183644708020608"/>
          <c:y val="2.5397527973943925E-2"/>
          <c:w val="0.52378940714986721"/>
          <c:h val="0.93791715384147067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prstClr val="white">
                <a:lumMod val="75000"/>
              </a:prstClr>
            </a:solidFill>
          </c:spPr>
          <c:dPt>
            <c:idx val="1"/>
            <c:spPr>
              <a:solidFill>
                <a:prstClr val="white">
                  <a:lumMod val="75000"/>
                </a:prstClr>
              </a:solidFill>
              <a:ln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Иные участники транспортного рынка</c:v>
                </c:pt>
                <c:pt idx="1">
                  <c:v>Операторы подвижного состава</c:v>
                </c:pt>
                <c:pt idx="2">
                  <c:v>Сервисные и ремонтные предприятия</c:v>
                </c:pt>
                <c:pt idx="3">
                  <c:v>Грузоотправители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25</c:v>
                </c:pt>
                <c:pt idx="2">
                  <c:v>55</c:v>
                </c:pt>
                <c:pt idx="3">
                  <c:v>106</c:v>
                </c:pt>
              </c:numCache>
            </c:numRef>
          </c:val>
        </c:ser>
        <c:dLbls>
          <c:showVal val="1"/>
        </c:dLbls>
        <c:overlap val="-25"/>
        <c:axId val="151331200"/>
        <c:axId val="151332736"/>
      </c:barChart>
      <c:catAx>
        <c:axId val="15133120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0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51332736"/>
        <c:crosses val="autoZero"/>
        <c:auto val="1"/>
        <c:lblAlgn val="ctr"/>
        <c:lblOffset val="100"/>
      </c:catAx>
      <c:valAx>
        <c:axId val="15133273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51331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3C260B5-A00F-7231-7ACB-535008A067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2A0BAA-5E02-CE50-F880-45D45606AF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72C6-A373-4F60-83BC-6CB9B97398AA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EA23DE3-DF45-F254-0BE3-2BFC0B164F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A871A0C-EFF7-216B-C85B-C3E5C55990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3147A-00E8-4793-BF03-13DED90555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4414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B3CD8-A08B-478D-B194-FB86706887F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3A4F9-09A8-4995-8AEB-BC86A065E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7232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схемах для заливок рекомендуется использовать скруглённые прямоугольники преимущественно фирменного серого цвета. Цвет стрелок соответствует оттенку блоков, от которых/к которым они отходят. Если на схеме несколько видов стрелок со своими значениями/смыслами, их можно выделить разными цветами в рамках фирменной цветовой гаммы.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3705A-5C85-4BF8-9057-C2626D0BF6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428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4905" algn="just" defTabSz="922718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110A1-1014-4DD1-A1B0-959FDA45A957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4905" algn="just" defTabSz="922718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110A1-1014-4DD1-A1B0-959FDA45A957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4951" algn="just"/>
            <a:r>
              <a:rPr lang="ru-RU" dirty="0" smtClean="0"/>
              <a:t>Первый_20.10.2021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D110A1-1014-4DD1-A1B0-959FDA45A957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B385-0155-4B35-AD8A-A3113B4BFB84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273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5825C-779A-46A2-97E8-9C9B8DBD3EAD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2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9848-8B37-46D2-9AC6-59452EF74F88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49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E6EC-61C9-475D-94E0-9E8F5B4046CC}" type="datetime1">
              <a:rPr lang="ru-RU" smtClean="0"/>
              <a:pPr/>
              <a:t>16.11.2022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289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425269" cy="109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268822" y="6572053"/>
            <a:ext cx="306916" cy="2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fld id="{E18AD7E3-A8CC-448C-A9C8-6A880DDB9412}" type="slidenum">
              <a:rPr lang="en-US" sz="1300" i="0" smtClean="0">
                <a:solidFill>
                  <a:prstClr val="black"/>
                </a:solidFill>
                <a:latin typeface="Verdana" charset="0"/>
                <a:cs typeface="Arial" charset="0"/>
              </a:rPr>
              <a:pPr algn="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00" i="0" dirty="0" smtClean="0">
              <a:solidFill>
                <a:prstClr val="black"/>
              </a:solidFill>
              <a:latin typeface="Verdana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E9E1-2D91-41DF-A553-E255AAA1A8F1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1140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5DFEE-65DE-47AA-BBB3-CC4D06A0B48E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14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8802-3974-4DA0-A79B-D7F47175FE01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66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B041-E5D2-416A-9915-61CDE0E10F5C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0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8E7-29E5-406A-ABD0-3D9424869E42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903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4AE8-9E48-4031-919C-89310175A582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77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8720-68C2-4FEB-9A09-C1632B2D3D21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48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1F18-6014-466A-AB08-5DFB55696EBC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712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DA2DE0-555D-FFA9-F741-C23C381ED6A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B288D-5551-4835-B1CD-5999BB2CC902}" type="datetime1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A174A-0C47-4D5C-A7B2-D2D1C05C7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0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7862C0-8855-4703-A954-77977B5CB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8" y="241"/>
            <a:ext cx="12191143" cy="6857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A7A725-DCE2-B6A2-1AA2-8F6CDEB24A3E}"/>
              </a:ext>
            </a:extLst>
          </p:cNvPr>
          <p:cNvSpPr txBox="1"/>
          <p:nvPr/>
        </p:nvSpPr>
        <p:spPr>
          <a:xfrm>
            <a:off x="512404" y="3773932"/>
            <a:ext cx="11349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ЦИФРОВОЙ ДИСТАНЦИОННЫЙ КОНТРОЛЬ В ОРГАНИЗАЦИИ БЕЗОПАСНОСТИ ПЕРЕВОЗОЧНОГО ПРОЦЕССА</a:t>
            </a:r>
            <a:endParaRPr lang="ru-RU" sz="4000" b="1" spc="1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EB465C-A79E-2695-1C7A-96553EEAEF6F}"/>
              </a:ext>
            </a:extLst>
          </p:cNvPr>
          <p:cNvSpPr txBox="1"/>
          <p:nvPr/>
        </p:nvSpPr>
        <p:spPr>
          <a:xfrm>
            <a:off x="512405" y="5205407"/>
            <a:ext cx="453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61D6FF"/>
                </a:solidFill>
                <a:latin typeface="HeliosC" panose="00000500000000000000" pitchFamily="2" charset="-52"/>
              </a:rPr>
              <a:t>Шайдуллин</a:t>
            </a:r>
            <a:r>
              <a:rPr lang="ru-RU" dirty="0" smtClean="0">
                <a:solidFill>
                  <a:srgbClr val="61D6FF"/>
                </a:solidFill>
                <a:latin typeface="HeliosC" panose="00000500000000000000" pitchFamily="2" charset="-52"/>
              </a:rPr>
              <a:t> </a:t>
            </a:r>
            <a:r>
              <a:rPr lang="ru-RU" dirty="0" err="1" smtClean="0">
                <a:solidFill>
                  <a:srgbClr val="61D6FF"/>
                </a:solidFill>
                <a:latin typeface="HeliosC" panose="00000500000000000000" pitchFamily="2" charset="-52"/>
              </a:rPr>
              <a:t>Шевкет</a:t>
            </a:r>
            <a:r>
              <a:rPr lang="ru-RU" dirty="0" smtClean="0">
                <a:solidFill>
                  <a:srgbClr val="61D6FF"/>
                </a:solidFill>
                <a:latin typeface="HeliosC" panose="00000500000000000000" pitchFamily="2" charset="-52"/>
              </a:rPr>
              <a:t> </a:t>
            </a:r>
            <a:r>
              <a:rPr lang="ru-RU" dirty="0" err="1" smtClean="0">
                <a:solidFill>
                  <a:srgbClr val="61D6FF"/>
                </a:solidFill>
                <a:latin typeface="HeliosC" panose="00000500000000000000" pitchFamily="2" charset="-52"/>
              </a:rPr>
              <a:t>Нургалиевич</a:t>
            </a:r>
            <a:endParaRPr lang="ru-RU" dirty="0">
              <a:solidFill>
                <a:srgbClr val="61D6FF"/>
              </a:solidFill>
              <a:latin typeface="Helio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8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92224" y="47715"/>
            <a:ext cx="10169376" cy="80866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Соглашения о взаимодействии по вопросам обеспечения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безопасности</a:t>
            </a:r>
            <a:b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</a:b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движения с участниками транспортного рынка</a:t>
            </a:r>
          </a:p>
        </p:txBody>
      </p:sp>
      <p:grpSp>
        <p:nvGrpSpPr>
          <p:cNvPr id="2" name="Группа 22"/>
          <p:cNvGrpSpPr/>
          <p:nvPr/>
        </p:nvGrpSpPr>
        <p:grpSpPr>
          <a:xfrm rot="10800000">
            <a:off x="6207759" y="1087115"/>
            <a:ext cx="2103117" cy="5283205"/>
            <a:chOff x="2144211" y="3917942"/>
            <a:chExt cx="5621211" cy="759185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 rot="10800000" flipH="1" flipV="1">
              <a:off x="2144211" y="4677127"/>
              <a:ext cx="5596141" cy="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rot="10800000">
              <a:off x="7740352" y="3917942"/>
              <a:ext cx="25070" cy="758564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2"/>
          <p:cNvGrpSpPr/>
          <p:nvPr/>
        </p:nvGrpSpPr>
        <p:grpSpPr>
          <a:xfrm>
            <a:off x="9164623" y="1137920"/>
            <a:ext cx="2611663" cy="5328920"/>
            <a:chOff x="-398040" y="3923178"/>
            <a:chExt cx="7200800" cy="756526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-398040" y="4679704"/>
              <a:ext cx="7200800" cy="0"/>
            </a:xfrm>
            <a:prstGeom prst="line">
              <a:avLst/>
            </a:prstGeom>
            <a:ln w="9525">
              <a:solidFill>
                <a:srgbClr val="0066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V="1">
              <a:off x="6802760" y="3923178"/>
              <a:ext cx="0" cy="756000"/>
            </a:xfrm>
            <a:prstGeom prst="line">
              <a:avLst/>
            </a:prstGeom>
            <a:ln w="9525">
              <a:solidFill>
                <a:srgbClr val="0066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8220424" y="927101"/>
            <a:ext cx="3478815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66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участники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6411032" y="1180054"/>
            <a:ext cx="5329021" cy="4016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41294" indent="-241294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Пассажирский комплекс</a:t>
            </a:r>
            <a:endParaRPr lang="ru-RU" altLang="ru-RU" sz="1100" i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601118" lvl="1" indent="-2117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«ФПК», АО «ЦППК», АО «</a:t>
            </a:r>
            <a:r>
              <a:rPr lang="ru-RU" altLang="ru-RU" sz="1100" dirty="0" err="1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Аэроэкспресс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», региональные пригородные пассажирские компании</a:t>
            </a:r>
          </a:p>
          <a:p>
            <a:pPr marL="241294" indent="-241294">
              <a:buClr>
                <a:srgbClr val="0070C0"/>
              </a:buClr>
              <a:buFont typeface="Wingdings" pitchFamily="2" charset="2"/>
              <a:buChar char="Ø"/>
            </a:pP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241294" indent="-241294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Вагоноремонтный комплекс</a:t>
            </a:r>
          </a:p>
          <a:p>
            <a:pPr marL="850879" lvl="1" indent="-24129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«ВРК-1», АО «НВК», АО «ОМК Стальной путь»,</a:t>
            </a:r>
          </a:p>
          <a:p>
            <a:pPr marL="850879" lvl="1" indent="-24129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 ООО «РК «</a:t>
            </a:r>
            <a:r>
              <a:rPr lang="ru-RU" altLang="ru-RU" sz="1100" dirty="0" err="1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Новотранс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», АО «Барнаульский ВРЗ»</a:t>
            </a:r>
          </a:p>
          <a:p>
            <a:pPr marL="241294" indent="-241294">
              <a:buClr>
                <a:srgbClr val="0070C0"/>
              </a:buClr>
              <a:buFont typeface="Wingdings" pitchFamily="2" charset="2"/>
              <a:buChar char="Ø"/>
            </a:pP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241294" indent="-241294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Локомотиворемонтный комплекс</a:t>
            </a:r>
          </a:p>
          <a:p>
            <a:pPr marL="850879" lvl="1" indent="-24129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«Московский ЛРЗ», АО «Желдорреммаш»,</a:t>
            </a:r>
          </a:p>
          <a:p>
            <a:pPr marL="850879" lvl="1" indent="-24129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«МЛРЗ "</a:t>
            </a:r>
            <a:r>
              <a:rPr lang="ru-RU" altLang="ru-RU" sz="1100" dirty="0" err="1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Милорем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»</a:t>
            </a:r>
          </a:p>
          <a:p>
            <a:pPr marL="241294" indent="-241294">
              <a:buClr>
                <a:srgbClr val="0070C0"/>
              </a:buClr>
              <a:buFont typeface="Wingdings" pitchFamily="2" charset="2"/>
              <a:buChar char="Ø"/>
            </a:pP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241294" indent="-241294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Операторы железнодорожного подвижного состава</a:t>
            </a:r>
          </a:p>
          <a:p>
            <a:pPr marL="601118" lvl="1" indent="-2117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ООО «БТС», АО «</a:t>
            </a:r>
            <a:r>
              <a:rPr lang="ru-RU" altLang="ru-RU" sz="1100" dirty="0" err="1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Рефсервис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», АО «ФГК», АО «ПУЛ Транс», ПАО «ПГК», ПАО «Трансконтейнер»,</a:t>
            </a:r>
            <a:b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</a:b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«РТА», АО «Русская тройка»</a:t>
            </a:r>
          </a:p>
          <a:p>
            <a:pPr marL="241294" indent="-241294">
              <a:buClr>
                <a:srgbClr val="0070C0"/>
              </a:buClr>
              <a:buFont typeface="Wingdings" pitchFamily="2" charset="2"/>
              <a:buChar char="Ø"/>
            </a:pP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241294" indent="-241294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Инфраструктурный комплекс</a:t>
            </a:r>
          </a:p>
          <a:p>
            <a:pPr marL="850879" lvl="1" indent="-24129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АО «РЖДстрой», ОАО «ЭЛТЕЗА», группа «РПМ»</a:t>
            </a:r>
          </a:p>
          <a:p>
            <a:pPr marL="241294" indent="-241294">
              <a:buClr>
                <a:srgbClr val="0070C0"/>
              </a:buClr>
            </a:pP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  <a:p>
            <a:pPr marL="304792" indent="-304792">
              <a:buClr>
                <a:srgbClr val="0070C0"/>
              </a:buClr>
            </a:pPr>
            <a:r>
              <a:rPr lang="ru-RU" altLang="ru-RU" sz="1100" b="1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Прочие участники транспортного рынка</a:t>
            </a:r>
          </a:p>
          <a:p>
            <a:pPr marL="599002" lvl="1" indent="10584">
              <a:buClr>
                <a:srgbClr val="0070C0"/>
              </a:buClr>
            </a:pP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СРО Ассоциация «</a:t>
            </a:r>
            <a:r>
              <a:rPr lang="ru-RU" altLang="ru-RU" sz="1100" dirty="0" err="1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Промжелдортранс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  <a:ea typeface="Arial" pitchFamily="34" charset="0"/>
                <a:cs typeface="Verdana" pitchFamily="34" charset="0"/>
                <a:sym typeface="GillSans-Normal"/>
              </a:rPr>
              <a:t>», СРО «Союз Участников Железнодорожного рынка»</a:t>
            </a:r>
            <a:endParaRPr lang="ru-RU" altLang="ru-RU" sz="1100" b="1" dirty="0" smtClean="0">
              <a:solidFill>
                <a:prstClr val="black"/>
              </a:solidFill>
              <a:latin typeface="Verdana" pitchFamily="34" charset="0"/>
              <a:ea typeface="Arial" pitchFamily="34" charset="0"/>
              <a:cs typeface="Verdana" pitchFamily="34" charset="0"/>
              <a:sym typeface="GillSans-Norm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882961" y="-584144"/>
            <a:ext cx="3104819" cy="5232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1300" b="1" dirty="0" smtClean="0">
                <a:solidFill>
                  <a:srgbClr val="0066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Несоответствия по уровням управления</a:t>
            </a:r>
            <a:endParaRPr lang="ru-RU" sz="1300" b="1" dirty="0">
              <a:solidFill>
                <a:srgbClr val="0066A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265176" y="1052373"/>
            <a:ext cx="5744464" cy="10151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pPr algn="ctr">
              <a:lnSpc>
                <a:spcPts val="1600"/>
              </a:lnSpc>
            </a:pPr>
            <a:r>
              <a:rPr lang="ru-RU" sz="1600" b="1" dirty="0" smtClean="0"/>
              <a:t>Регламент  взаимодействия ОАО «РЖД» с ДЗО, а также иными юридическими лицами по вопросам обеспечения безопасности движения поездов</a:t>
            </a:r>
            <a:endParaRPr lang="ru-RU" sz="16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213360" y="2010273"/>
            <a:ext cx="5715000" cy="27366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indent="237061" algn="ctr">
              <a:spcAft>
                <a:spcPts val="800"/>
              </a:spcAft>
            </a:pPr>
            <a:r>
              <a:rPr lang="ru-RU" sz="1900" b="1" u="sng" dirty="0" smtClean="0">
                <a:solidFill>
                  <a:srgbClr val="376092"/>
                </a:solidFill>
                <a:cs typeface="Times New Roman" pitchFamily="18" charset="0"/>
              </a:rPr>
              <a:t>Ключевые направления :</a:t>
            </a:r>
          </a:p>
          <a:p>
            <a:pPr marL="237061" indent="-237061">
              <a:lnSpc>
                <a:spcPts val="1733"/>
              </a:lnSpc>
              <a:spcAft>
                <a:spcPts val="533"/>
              </a:spcAft>
              <a:buClr>
                <a:srgbClr val="0070C0"/>
              </a:buClr>
              <a:buFont typeface="Wingdings" pitchFamily="2" charset="2"/>
              <a:buChar char="Ø"/>
              <a:tabLst>
                <a:tab pos="239178" algn="l"/>
              </a:tabLst>
            </a:pPr>
            <a:r>
              <a:rPr lang="ru-RU" sz="1400" b="1" i="1" dirty="0" smtClean="0">
                <a:cs typeface="Times New Roman" pitchFamily="18" charset="0"/>
              </a:rPr>
              <a:t>Обеспечение безопасности движения на железнодорожном транспорте</a:t>
            </a:r>
          </a:p>
          <a:p>
            <a:pPr marL="237061" indent="-237061">
              <a:lnSpc>
                <a:spcPts val="1733"/>
              </a:lnSpc>
              <a:spcAft>
                <a:spcPts val="533"/>
              </a:spcAft>
              <a:buClr>
                <a:srgbClr val="0070C0"/>
              </a:buClr>
              <a:buFont typeface="Wingdings" pitchFamily="2" charset="2"/>
              <a:buChar char="Ø"/>
              <a:tabLst>
                <a:tab pos="239178" algn="l"/>
              </a:tabLst>
            </a:pPr>
            <a:r>
              <a:rPr lang="ru-RU" sz="1400" b="1" i="1" dirty="0" smtClean="0">
                <a:cs typeface="Times New Roman" pitchFamily="18" charset="0"/>
              </a:rPr>
              <a:t>Организация допуска продукции железнодорожного назначения и персонала</a:t>
            </a:r>
          </a:p>
          <a:p>
            <a:pPr marL="237061" indent="-237061">
              <a:lnSpc>
                <a:spcPts val="1733"/>
              </a:lnSpc>
              <a:spcAft>
                <a:spcPts val="533"/>
              </a:spcAft>
              <a:buClr>
                <a:srgbClr val="0070C0"/>
              </a:buClr>
              <a:buFont typeface="Wingdings" pitchFamily="2" charset="2"/>
              <a:buChar char="Ø"/>
              <a:tabLst>
                <a:tab pos="239178" algn="l"/>
              </a:tabLst>
            </a:pPr>
            <a:r>
              <a:rPr lang="ru-RU" sz="1400" b="1" i="1" dirty="0" smtClean="0">
                <a:cs typeface="Times New Roman" pitchFamily="18" charset="0"/>
              </a:rPr>
              <a:t>Мониторинг соблюдения ФЗ,  нормативных  правовых актов РФ и локальных документов ОАО «РЖД»</a:t>
            </a:r>
          </a:p>
          <a:p>
            <a:pPr marL="237061" indent="-237061">
              <a:lnSpc>
                <a:spcPts val="1733"/>
              </a:lnSpc>
              <a:spcAft>
                <a:spcPts val="533"/>
              </a:spcAft>
              <a:buClr>
                <a:srgbClr val="0070C0"/>
              </a:buClr>
              <a:buFont typeface="Wingdings" pitchFamily="2" charset="2"/>
              <a:buChar char="Ø"/>
              <a:tabLst>
                <a:tab pos="239178" algn="l"/>
              </a:tabLst>
            </a:pPr>
            <a:r>
              <a:rPr lang="ru-RU" sz="1400" b="1" i="1" dirty="0" smtClean="0">
                <a:cs typeface="Times New Roman" pitchFamily="18" charset="0"/>
              </a:rPr>
              <a:t>Предупреждение нарушений безопасности движения и повышение надежности работы технических средств</a:t>
            </a:r>
          </a:p>
          <a:p>
            <a:pPr marL="237061" indent="-237061">
              <a:lnSpc>
                <a:spcPts val="1733"/>
              </a:lnSpc>
              <a:spcAft>
                <a:spcPts val="533"/>
              </a:spcAft>
              <a:buClr>
                <a:srgbClr val="0070C0"/>
              </a:buClr>
              <a:buFont typeface="Wingdings" pitchFamily="2" charset="2"/>
              <a:buChar char="Ø"/>
              <a:tabLst>
                <a:tab pos="239178" algn="l"/>
              </a:tabLst>
            </a:pPr>
            <a:r>
              <a:rPr lang="ru-RU" sz="1400" b="1" i="1" dirty="0" smtClean="0">
                <a:cs typeface="Times New Roman" pitchFamily="18" charset="0"/>
              </a:rPr>
              <a:t>Расследование причин нарушений безопасности движения</a:t>
            </a:r>
            <a:endParaRPr lang="ru-RU" sz="1400" b="1" i="1" dirty="0">
              <a:cs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19228" y="1738345"/>
            <a:ext cx="5352585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i="1" dirty="0" smtClean="0"/>
              <a:t>(утвержден распоряжением ОАО «РЖД» от 11.06.2021 № 1302/р)</a:t>
            </a:r>
            <a:endParaRPr lang="ru-RU" sz="1300" i="1" dirty="0"/>
          </a:p>
        </p:txBody>
      </p:sp>
      <p:graphicFrame>
        <p:nvGraphicFramePr>
          <p:cNvPr id="133" name="Таблица 132"/>
          <p:cNvGraphicFramePr>
            <a:graphicFrameLocks noGrp="1"/>
          </p:cNvGraphicFramePr>
          <p:nvPr/>
        </p:nvGraphicFramePr>
        <p:xfrm>
          <a:off x="6964680" y="5286587"/>
          <a:ext cx="3937000" cy="1022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539"/>
                <a:gridCol w="1947461"/>
              </a:tblGrid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Действующие соглашения</a:t>
                      </a:r>
                      <a:endParaRPr lang="ru-RU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Количество предприятий</a:t>
                      </a:r>
                      <a:endParaRPr lang="ru-RU" sz="1300" dirty="0"/>
                    </a:p>
                  </a:txBody>
                  <a:tcPr marL="121920" marR="121920"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60</a:t>
                      </a:r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389</a:t>
                      </a:r>
                      <a:endParaRPr lang="ru-RU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49601" y="4701540"/>
            <a:ext cx="2865119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Реализация соглашений</a:t>
            </a:r>
          </a:p>
        </p:txBody>
      </p:sp>
      <p:grpSp>
        <p:nvGrpSpPr>
          <p:cNvPr id="4" name="Группа 22"/>
          <p:cNvGrpSpPr/>
          <p:nvPr/>
        </p:nvGrpSpPr>
        <p:grpSpPr>
          <a:xfrm rot="10800000">
            <a:off x="228596" y="4836160"/>
            <a:ext cx="2865121" cy="1569720"/>
            <a:chOff x="2144211" y="3917942"/>
            <a:chExt cx="5621211" cy="759185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 rot="10800000" flipH="1" flipV="1">
              <a:off x="2144211" y="4677127"/>
              <a:ext cx="5596141" cy="0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0800000">
              <a:off x="7740352" y="3917942"/>
              <a:ext cx="25070" cy="758564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22"/>
          <p:cNvGrpSpPr/>
          <p:nvPr/>
        </p:nvGrpSpPr>
        <p:grpSpPr>
          <a:xfrm>
            <a:off x="1539242" y="4810760"/>
            <a:ext cx="4461085" cy="1635760"/>
            <a:chOff x="-398040" y="3923178"/>
            <a:chExt cx="7200800" cy="756526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-398040" y="4679704"/>
              <a:ext cx="7200800" cy="0"/>
            </a:xfrm>
            <a:prstGeom prst="line">
              <a:avLst/>
            </a:prstGeom>
            <a:ln w="9525">
              <a:solidFill>
                <a:srgbClr val="0066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6802760" y="3923178"/>
              <a:ext cx="0" cy="756000"/>
            </a:xfrm>
            <a:prstGeom prst="line">
              <a:avLst/>
            </a:prstGeom>
            <a:ln w="9525">
              <a:solidFill>
                <a:srgbClr val="0066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248920" y="4951849"/>
            <a:ext cx="5720080" cy="14362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spcAft>
                <a:spcPts val="800"/>
              </a:spcAft>
              <a:buFont typeface="Wingdings" pitchFamily="2" charset="2"/>
              <a:buChar char="ü"/>
            </a:pPr>
            <a:r>
              <a:rPr lang="ru-RU" sz="1100" b="1" dirty="0" smtClean="0"/>
              <a:t> </a:t>
            </a:r>
            <a:r>
              <a:rPr lang="ru-RU" sz="1200" b="1" dirty="0" smtClean="0"/>
              <a:t>Оперативный обмен информацией посредством данных автоматизированными системами (АСУ-АСУ)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ü"/>
            </a:pPr>
            <a:r>
              <a:rPr lang="ru-RU" sz="1200" b="1" dirty="0" smtClean="0"/>
              <a:t>Проведение мониторинга организации обеспечения безопасности движения и совместных аудитов системы менеджмента безопасности движения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ü"/>
            </a:pPr>
            <a:r>
              <a:rPr lang="ru-RU" sz="1200" b="1" dirty="0" smtClean="0"/>
              <a:t>Оказание содействия по взаимодействию с органами государственного надзора по вопросам безопасности движения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24"/>
          <p:cNvSpPr>
            <a:spLocks noChangeArrowheads="1"/>
          </p:cNvSpPr>
          <p:nvPr/>
        </p:nvSpPr>
        <p:spPr bwMode="auto">
          <a:xfrm>
            <a:off x="1229799" y="922781"/>
            <a:ext cx="10922804" cy="6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Достижение лидирующей позиции в транспортной отрасли Российской Федерации </a:t>
            </a:r>
            <a:endParaRPr lang="ru-RU" sz="1600" b="1" dirty="0" smtClean="0">
              <a:solidFill>
                <a:srgbClr val="00B0F0"/>
              </a:solidFill>
              <a:latin typeface="HeliosC" panose="00000500000000000000" pitchFamily="2" charset="-52"/>
            </a:endParaRPr>
          </a:p>
          <a:p>
            <a:r>
              <a:rPr 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в </a:t>
            </a:r>
            <a:r>
              <a:rPr 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вопросах обеспечения безопасности предоставляемых услуг</a:t>
            </a:r>
            <a:endParaRPr lang="ru-RU" sz="1600" b="1" dirty="0">
              <a:solidFill>
                <a:srgbClr val="00B0F0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95150" y="1011552"/>
            <a:ext cx="93871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ru-RU" altLang="ru-RU" dirty="0">
                <a:solidFill>
                  <a:srgbClr val="0066A1"/>
                </a:solidFill>
                <a:latin typeface="Verdana" pitchFamily="34" charset="0"/>
                <a:ea typeface="Arial" charset="0"/>
              </a:rPr>
              <a:t>Цель: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182893" y="2103125"/>
            <a:ext cx="120000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ru-RU" altLang="ru-RU" dirty="0">
                <a:solidFill>
                  <a:srgbClr val="0066A1"/>
                </a:solidFill>
                <a:latin typeface="Verdana" pitchFamily="34" charset="0"/>
                <a:ea typeface="Arial" charset="0"/>
              </a:rPr>
              <a:t>Задачи: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90500" y="114299"/>
            <a:ext cx="12215907" cy="673101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Приоритетные задачи в области функциональной безопасности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на железнодорожном транспорте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56271" y="1600186"/>
            <a:ext cx="10250831" cy="4868347"/>
            <a:chOff x="1574891" y="1699428"/>
            <a:chExt cx="10420089" cy="5180537"/>
          </a:xfrm>
        </p:grpSpPr>
        <p:grpSp>
          <p:nvGrpSpPr>
            <p:cNvPr id="2" name="Группа 21"/>
            <p:cNvGrpSpPr/>
            <p:nvPr/>
          </p:nvGrpSpPr>
          <p:grpSpPr>
            <a:xfrm>
              <a:off x="1574891" y="1699428"/>
              <a:ext cx="10377760" cy="4180352"/>
              <a:chOff x="1181168" y="1725439"/>
              <a:chExt cx="7783320" cy="2652861"/>
            </a:xfrm>
          </p:grpSpPr>
          <p:sp>
            <p:nvSpPr>
              <p:cNvPr id="3" name="Полилиния 2"/>
              <p:cNvSpPr/>
              <p:nvPr/>
            </p:nvSpPr>
            <p:spPr bwMode="auto">
              <a:xfrm>
                <a:off x="1763688" y="1744489"/>
                <a:ext cx="7200800" cy="576064"/>
              </a:xfrm>
              <a:custGeom>
                <a:avLst/>
                <a:gdLst>
                  <a:gd name="connsiteX0" fmla="*/ 109149 w 654878"/>
                  <a:gd name="connsiteY0" fmla="*/ 0 h 7087418"/>
                  <a:gd name="connsiteX1" fmla="*/ 545729 w 654878"/>
                  <a:gd name="connsiteY1" fmla="*/ 0 h 7087418"/>
                  <a:gd name="connsiteX2" fmla="*/ 654878 w 654878"/>
                  <a:gd name="connsiteY2" fmla="*/ 109149 h 7087418"/>
                  <a:gd name="connsiteX3" fmla="*/ 654878 w 654878"/>
                  <a:gd name="connsiteY3" fmla="*/ 7087418 h 7087418"/>
                  <a:gd name="connsiteX4" fmla="*/ 654878 w 654878"/>
                  <a:gd name="connsiteY4" fmla="*/ 7087418 h 7087418"/>
                  <a:gd name="connsiteX5" fmla="*/ 0 w 654878"/>
                  <a:gd name="connsiteY5" fmla="*/ 7087418 h 7087418"/>
                  <a:gd name="connsiteX6" fmla="*/ 0 w 654878"/>
                  <a:gd name="connsiteY6" fmla="*/ 7087418 h 7087418"/>
                  <a:gd name="connsiteX7" fmla="*/ 0 w 654878"/>
                  <a:gd name="connsiteY7" fmla="*/ 109149 h 7087418"/>
                  <a:gd name="connsiteX8" fmla="*/ 109149 w 654878"/>
                  <a:gd name="connsiteY8" fmla="*/ 0 h 708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4878" h="7087418">
                    <a:moveTo>
                      <a:pt x="654878" y="1181269"/>
                    </a:moveTo>
                    <a:lnTo>
                      <a:pt x="654878" y="5906149"/>
                    </a:lnTo>
                    <a:cubicBezTo>
                      <a:pt x="654878" y="6558539"/>
                      <a:pt x="650363" y="7087413"/>
                      <a:pt x="644793" y="7087413"/>
                    </a:cubicBezTo>
                    <a:lnTo>
                      <a:pt x="0" y="7087413"/>
                    </a:lnTo>
                    <a:lnTo>
                      <a:pt x="0" y="708741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44793" y="5"/>
                    </a:lnTo>
                    <a:cubicBezTo>
                      <a:pt x="650363" y="5"/>
                      <a:pt x="654878" y="528879"/>
                      <a:pt x="654878" y="11812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3793" tIns="42129" rIns="42128" bIns="42131" anchor="ctr"/>
              <a:lstStyle>
                <a:lvl1pPr marL="342900" indent="-3429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Arial" charset="0"/>
                    <a:cs typeface="Verdana" pitchFamily="34" charset="0"/>
                  </a:defRPr>
                </a:lvl1pPr>
                <a:lvl2pPr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9pPr>
              </a:lstStyle>
              <a:p>
                <a:pPr lvl="0">
                  <a:buNone/>
                </a:pPr>
                <a:endParaRPr lang="ru-RU" sz="1900" dirty="0">
                  <a:latin typeface="+mj-lt"/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 bwMode="auto">
              <a:xfrm>
                <a:off x="1771910" y="2392561"/>
                <a:ext cx="7192578" cy="570724"/>
              </a:xfrm>
              <a:custGeom>
                <a:avLst/>
                <a:gdLst>
                  <a:gd name="connsiteX0" fmla="*/ 109149 w 654878"/>
                  <a:gd name="connsiteY0" fmla="*/ 0 h 7087418"/>
                  <a:gd name="connsiteX1" fmla="*/ 545729 w 654878"/>
                  <a:gd name="connsiteY1" fmla="*/ 0 h 7087418"/>
                  <a:gd name="connsiteX2" fmla="*/ 654878 w 654878"/>
                  <a:gd name="connsiteY2" fmla="*/ 109149 h 7087418"/>
                  <a:gd name="connsiteX3" fmla="*/ 654878 w 654878"/>
                  <a:gd name="connsiteY3" fmla="*/ 7087418 h 7087418"/>
                  <a:gd name="connsiteX4" fmla="*/ 654878 w 654878"/>
                  <a:gd name="connsiteY4" fmla="*/ 7087418 h 7087418"/>
                  <a:gd name="connsiteX5" fmla="*/ 0 w 654878"/>
                  <a:gd name="connsiteY5" fmla="*/ 7087418 h 7087418"/>
                  <a:gd name="connsiteX6" fmla="*/ 0 w 654878"/>
                  <a:gd name="connsiteY6" fmla="*/ 7087418 h 7087418"/>
                  <a:gd name="connsiteX7" fmla="*/ 0 w 654878"/>
                  <a:gd name="connsiteY7" fmla="*/ 109149 h 7087418"/>
                  <a:gd name="connsiteX8" fmla="*/ 109149 w 654878"/>
                  <a:gd name="connsiteY8" fmla="*/ 0 h 708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4878" h="7087418">
                    <a:moveTo>
                      <a:pt x="654878" y="1181269"/>
                    </a:moveTo>
                    <a:lnTo>
                      <a:pt x="654878" y="5906149"/>
                    </a:lnTo>
                    <a:cubicBezTo>
                      <a:pt x="654878" y="6558539"/>
                      <a:pt x="650363" y="7087413"/>
                      <a:pt x="644793" y="7087413"/>
                    </a:cubicBezTo>
                    <a:lnTo>
                      <a:pt x="0" y="7087413"/>
                    </a:lnTo>
                    <a:lnTo>
                      <a:pt x="0" y="708741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44793" y="5"/>
                    </a:lnTo>
                    <a:cubicBezTo>
                      <a:pt x="650363" y="5"/>
                      <a:pt x="654878" y="528879"/>
                      <a:pt x="654878" y="11812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3793" tIns="42128" rIns="42128" bIns="42131" anchor="ctr"/>
              <a:lstStyle>
                <a:lvl1pPr marL="342900" indent="-342900" defTabSz="7112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Arial" charset="0"/>
                    <a:cs typeface="Verdana" pitchFamily="34" charset="0"/>
                  </a:defRPr>
                </a:lvl1pPr>
                <a:lvl2pPr defTabSz="7112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defTabSz="7112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defTabSz="7112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defTabSz="7112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7pPr>
                <a:lvl8pPr marL="34290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8pPr>
                <a:lvl9pPr marL="3886200" indent="-228600" defTabSz="711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9pPr>
              </a:lstStyle>
              <a:p>
                <a:pPr marL="0" indent="0">
                  <a:buNone/>
                </a:pPr>
                <a:endParaRPr lang="ru-RU" sz="1900" dirty="0">
                  <a:latin typeface="+mj-lt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1806082" y="1786905"/>
                <a:ext cx="7034384" cy="48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90000"/>
                  </a:lnSpc>
                  <a:spcBef>
                    <a:spcPct val="20000"/>
                  </a:spcBef>
                  <a:spcAft>
                    <a:spcPct val="15000"/>
                  </a:spcAft>
                  <a:buClr>
                    <a:schemeClr val="tx2">
                      <a:lumMod val="60000"/>
                      <a:lumOff val="40000"/>
                    </a:schemeClr>
                  </a:buClr>
                  <a:defRPr/>
                </a:pPr>
                <a:r>
                  <a:rPr kumimoji="1" lang="ru-RU" sz="2200" dirty="0" smtClean="0">
                    <a:ea typeface="ＭＳ Ｐゴシック" pitchFamily="34" charset="-128"/>
                  </a:rPr>
                  <a:t>Развитие системы менеджмента безопасности в обеспечении обязательных требований всеми участниками транспортного рынка</a:t>
                </a:r>
                <a:endParaRPr kumimoji="1" lang="ru-RU" altLang="ru-RU" sz="2200" dirty="0" smtClean="0">
                  <a:ea typeface="ＭＳ Ｐゴシック" pitchFamily="34" charset="-128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 bwMode="auto">
              <a:xfrm>
                <a:off x="1763688" y="3026956"/>
                <a:ext cx="7200800" cy="520590"/>
              </a:xfrm>
              <a:custGeom>
                <a:avLst/>
                <a:gdLst>
                  <a:gd name="connsiteX0" fmla="*/ 109149 w 654878"/>
                  <a:gd name="connsiteY0" fmla="*/ 0 h 7087418"/>
                  <a:gd name="connsiteX1" fmla="*/ 545729 w 654878"/>
                  <a:gd name="connsiteY1" fmla="*/ 0 h 7087418"/>
                  <a:gd name="connsiteX2" fmla="*/ 654878 w 654878"/>
                  <a:gd name="connsiteY2" fmla="*/ 109149 h 7087418"/>
                  <a:gd name="connsiteX3" fmla="*/ 654878 w 654878"/>
                  <a:gd name="connsiteY3" fmla="*/ 7087418 h 7087418"/>
                  <a:gd name="connsiteX4" fmla="*/ 654878 w 654878"/>
                  <a:gd name="connsiteY4" fmla="*/ 7087418 h 7087418"/>
                  <a:gd name="connsiteX5" fmla="*/ 0 w 654878"/>
                  <a:gd name="connsiteY5" fmla="*/ 7087418 h 7087418"/>
                  <a:gd name="connsiteX6" fmla="*/ 0 w 654878"/>
                  <a:gd name="connsiteY6" fmla="*/ 7087418 h 7087418"/>
                  <a:gd name="connsiteX7" fmla="*/ 0 w 654878"/>
                  <a:gd name="connsiteY7" fmla="*/ 109149 h 7087418"/>
                  <a:gd name="connsiteX8" fmla="*/ 109149 w 654878"/>
                  <a:gd name="connsiteY8" fmla="*/ 0 h 708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4878" h="7087418">
                    <a:moveTo>
                      <a:pt x="654878" y="1181269"/>
                    </a:moveTo>
                    <a:lnTo>
                      <a:pt x="654878" y="5906149"/>
                    </a:lnTo>
                    <a:cubicBezTo>
                      <a:pt x="654878" y="6558539"/>
                      <a:pt x="650363" y="7087413"/>
                      <a:pt x="644793" y="7087413"/>
                    </a:cubicBezTo>
                    <a:lnTo>
                      <a:pt x="0" y="7087413"/>
                    </a:lnTo>
                    <a:lnTo>
                      <a:pt x="0" y="708741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44793" y="5"/>
                    </a:lnTo>
                    <a:cubicBezTo>
                      <a:pt x="650363" y="5"/>
                      <a:pt x="654878" y="528879"/>
                      <a:pt x="654878" y="11812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3793" tIns="42129" rIns="42128" bIns="42131" anchor="ctr"/>
              <a:lstStyle>
                <a:lvl1pPr marL="342900" indent="-3429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Arial" charset="0"/>
                    <a:cs typeface="Verdana" pitchFamily="34" charset="0"/>
                  </a:defRPr>
                </a:lvl1pPr>
                <a:lvl2pPr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9pPr>
              </a:lstStyle>
              <a:p>
                <a:pPr>
                  <a:lnSpc>
                    <a:spcPts val="2000"/>
                  </a:lnSpc>
                  <a:buNone/>
                </a:pPr>
                <a:endParaRPr lang="ru-RU" altLang="ru-RU" sz="2400" dirty="0" smtClean="0">
                  <a:latin typeface="+mn-lt"/>
                  <a:ea typeface="ＭＳ Ｐゴシック" pitchFamily="34" charset="-128"/>
                  <a:cs typeface="+mn-cs"/>
                </a:endParaRPr>
              </a:p>
              <a:p>
                <a:pPr marL="0" lvl="1" indent="0" eaLnBrk="1" hangingPunct="1">
                  <a:lnSpc>
                    <a:spcPct val="90000"/>
                  </a:lnSpc>
                  <a:spcAft>
                    <a:spcPct val="15000"/>
                  </a:spcAft>
                  <a:buClr>
                    <a:schemeClr val="tx2">
                      <a:lumMod val="60000"/>
                      <a:lumOff val="40000"/>
                    </a:schemeClr>
                  </a:buClr>
                  <a:buNone/>
                  <a:defRPr/>
                </a:pPr>
                <a:r>
                  <a:rPr lang="ru-RU" altLang="ru-RU" sz="2200" dirty="0" smtClean="0">
                    <a:latin typeface="+mn-lt"/>
                    <a:ea typeface="ＭＳ Ｐゴシック" pitchFamily="34" charset="-128"/>
                    <a:cs typeface="+mn-cs"/>
                  </a:rPr>
                  <a:t>Внедрение паспорта </a:t>
                </a:r>
                <a:r>
                  <a:rPr lang="ru-RU" altLang="ru-RU" sz="2200" dirty="0" smtClean="0">
                    <a:latin typeface="+mn-lt"/>
                    <a:ea typeface="ＭＳ Ｐゴシック" pitchFamily="34" charset="-128"/>
                    <a:cs typeface="+mn-cs"/>
                  </a:rPr>
                  <a:t>безопасности работника как мера реагирования на исключение ошибок в эксплуатации</a:t>
                </a:r>
                <a:endParaRPr lang="ru-RU" altLang="ru-RU" sz="2200" dirty="0" smtClean="0">
                  <a:latin typeface="+mn-lt"/>
                  <a:ea typeface="ＭＳ Ｐゴシック" pitchFamily="34" charset="-128"/>
                  <a:cs typeface="+mn-cs"/>
                </a:endParaRPr>
              </a:p>
              <a:p>
                <a:pPr>
                  <a:buNone/>
                </a:pPr>
                <a:endParaRPr lang="ru-RU" dirty="0"/>
              </a:p>
            </p:txBody>
          </p:sp>
          <p:sp>
            <p:nvSpPr>
              <p:cNvPr id="13" name="Полилиния 12"/>
              <p:cNvSpPr/>
              <p:nvPr/>
            </p:nvSpPr>
            <p:spPr bwMode="auto">
              <a:xfrm>
                <a:off x="1181168" y="3015865"/>
                <a:ext cx="613027" cy="720080"/>
              </a:xfrm>
              <a:custGeom>
                <a:avLst/>
                <a:gdLst>
                  <a:gd name="connsiteX0" fmla="*/ 0 w 1007505"/>
                  <a:gd name="connsiteY0" fmla="*/ 0 h 528122"/>
                  <a:gd name="connsiteX1" fmla="*/ 743444 w 1007505"/>
                  <a:gd name="connsiteY1" fmla="*/ 0 h 528122"/>
                  <a:gd name="connsiteX2" fmla="*/ 1007505 w 1007505"/>
                  <a:gd name="connsiteY2" fmla="*/ 264061 h 528122"/>
                  <a:gd name="connsiteX3" fmla="*/ 743444 w 1007505"/>
                  <a:gd name="connsiteY3" fmla="*/ 528122 h 528122"/>
                  <a:gd name="connsiteX4" fmla="*/ 0 w 1007505"/>
                  <a:gd name="connsiteY4" fmla="*/ 528122 h 528122"/>
                  <a:gd name="connsiteX5" fmla="*/ 264061 w 1007505"/>
                  <a:gd name="connsiteY5" fmla="*/ 264061 h 528122"/>
                  <a:gd name="connsiteX6" fmla="*/ 0 w 1007505"/>
                  <a:gd name="connsiteY6" fmla="*/ 0 h 52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7505" h="528122">
                    <a:moveTo>
                      <a:pt x="1007504" y="0"/>
                    </a:moveTo>
                    <a:lnTo>
                      <a:pt x="1007504" y="389704"/>
                    </a:lnTo>
                    <a:lnTo>
                      <a:pt x="503753" y="528122"/>
                    </a:lnTo>
                    <a:lnTo>
                      <a:pt x="1" y="389704"/>
                    </a:lnTo>
                    <a:lnTo>
                      <a:pt x="1" y="0"/>
                    </a:lnTo>
                    <a:lnTo>
                      <a:pt x="503753" y="138418"/>
                    </a:lnTo>
                    <a:lnTo>
                      <a:pt x="1007504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161" tIns="274221" rIns="10160" bIns="274222" spcCol="1270" anchor="ctr"/>
              <a:lstStyle/>
              <a:p>
                <a:pPr algn="ctr" defTabSz="94824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100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endParaRPr lang="ru-RU" sz="21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Полилиния 13"/>
              <p:cNvSpPr/>
              <p:nvPr/>
            </p:nvSpPr>
            <p:spPr bwMode="auto">
              <a:xfrm>
                <a:off x="1763688" y="3606155"/>
                <a:ext cx="7200800" cy="576064"/>
              </a:xfrm>
              <a:custGeom>
                <a:avLst/>
                <a:gdLst>
                  <a:gd name="connsiteX0" fmla="*/ 109149 w 654878"/>
                  <a:gd name="connsiteY0" fmla="*/ 0 h 7087418"/>
                  <a:gd name="connsiteX1" fmla="*/ 545729 w 654878"/>
                  <a:gd name="connsiteY1" fmla="*/ 0 h 7087418"/>
                  <a:gd name="connsiteX2" fmla="*/ 654878 w 654878"/>
                  <a:gd name="connsiteY2" fmla="*/ 109149 h 7087418"/>
                  <a:gd name="connsiteX3" fmla="*/ 654878 w 654878"/>
                  <a:gd name="connsiteY3" fmla="*/ 7087418 h 7087418"/>
                  <a:gd name="connsiteX4" fmla="*/ 654878 w 654878"/>
                  <a:gd name="connsiteY4" fmla="*/ 7087418 h 7087418"/>
                  <a:gd name="connsiteX5" fmla="*/ 0 w 654878"/>
                  <a:gd name="connsiteY5" fmla="*/ 7087418 h 7087418"/>
                  <a:gd name="connsiteX6" fmla="*/ 0 w 654878"/>
                  <a:gd name="connsiteY6" fmla="*/ 7087418 h 7087418"/>
                  <a:gd name="connsiteX7" fmla="*/ 0 w 654878"/>
                  <a:gd name="connsiteY7" fmla="*/ 109149 h 7087418"/>
                  <a:gd name="connsiteX8" fmla="*/ 109149 w 654878"/>
                  <a:gd name="connsiteY8" fmla="*/ 0 h 708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4878" h="7087418">
                    <a:moveTo>
                      <a:pt x="654878" y="1181269"/>
                    </a:moveTo>
                    <a:lnTo>
                      <a:pt x="654878" y="5906149"/>
                    </a:lnTo>
                    <a:cubicBezTo>
                      <a:pt x="654878" y="6558539"/>
                      <a:pt x="650363" y="7087413"/>
                      <a:pt x="644793" y="7087413"/>
                    </a:cubicBezTo>
                    <a:lnTo>
                      <a:pt x="0" y="7087413"/>
                    </a:lnTo>
                    <a:lnTo>
                      <a:pt x="0" y="708741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44793" y="5"/>
                    </a:lnTo>
                    <a:cubicBezTo>
                      <a:pt x="650363" y="5"/>
                      <a:pt x="654878" y="528879"/>
                      <a:pt x="654878" y="118126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3793" tIns="42129" rIns="42128" bIns="42131" anchor="ctr"/>
              <a:lstStyle>
                <a:lvl1pPr marL="342900" indent="-3429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Arial" charset="0"/>
                    <a:cs typeface="Verdana" pitchFamily="34" charset="0"/>
                  </a:defRPr>
                </a:lvl1pPr>
                <a:lvl2pPr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1600">
                    <a:solidFill>
                      <a:schemeClr val="tx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9pPr>
              </a:lstStyle>
              <a:p>
                <a:pPr marL="0" lvl="1" eaLnBrk="1" hangingPunct="1">
                  <a:lnSpc>
                    <a:spcPct val="90000"/>
                  </a:lnSpc>
                  <a:spcAft>
                    <a:spcPct val="15000"/>
                  </a:spcAft>
                  <a:buClr>
                    <a:schemeClr val="tx2">
                      <a:lumMod val="60000"/>
                      <a:lumOff val="40000"/>
                    </a:schemeClr>
                  </a:buClr>
                  <a:buNone/>
                  <a:defRPr/>
                </a:pPr>
                <a:r>
                  <a:rPr lang="ru-RU" sz="2200" dirty="0" smtClean="0">
                    <a:latin typeface="+mn-lt"/>
                    <a:ea typeface="ＭＳ Ｐゴシック" pitchFamily="34" charset="-128"/>
                    <a:cs typeface="+mn-cs"/>
                  </a:rPr>
                  <a:t>Соглашение - как инструмент прямого взаимодействия в профилактике нарушений безопасности движения</a:t>
                </a:r>
                <a:endParaRPr lang="ru-RU" sz="2200" dirty="0" smtClean="0">
                  <a:latin typeface="+mn-lt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 bwMode="auto">
              <a:xfrm>
                <a:off x="1181168" y="3586212"/>
                <a:ext cx="613027" cy="792088"/>
              </a:xfrm>
              <a:custGeom>
                <a:avLst/>
                <a:gdLst>
                  <a:gd name="connsiteX0" fmla="*/ 0 w 1007505"/>
                  <a:gd name="connsiteY0" fmla="*/ 0 h 528122"/>
                  <a:gd name="connsiteX1" fmla="*/ 743444 w 1007505"/>
                  <a:gd name="connsiteY1" fmla="*/ 0 h 528122"/>
                  <a:gd name="connsiteX2" fmla="*/ 1007505 w 1007505"/>
                  <a:gd name="connsiteY2" fmla="*/ 264061 h 528122"/>
                  <a:gd name="connsiteX3" fmla="*/ 743444 w 1007505"/>
                  <a:gd name="connsiteY3" fmla="*/ 528122 h 528122"/>
                  <a:gd name="connsiteX4" fmla="*/ 0 w 1007505"/>
                  <a:gd name="connsiteY4" fmla="*/ 528122 h 528122"/>
                  <a:gd name="connsiteX5" fmla="*/ 264061 w 1007505"/>
                  <a:gd name="connsiteY5" fmla="*/ 264061 h 528122"/>
                  <a:gd name="connsiteX6" fmla="*/ 0 w 1007505"/>
                  <a:gd name="connsiteY6" fmla="*/ 0 h 52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7505" h="528122">
                    <a:moveTo>
                      <a:pt x="1007504" y="0"/>
                    </a:moveTo>
                    <a:lnTo>
                      <a:pt x="1007504" y="389704"/>
                    </a:lnTo>
                    <a:lnTo>
                      <a:pt x="503753" y="528122"/>
                    </a:lnTo>
                    <a:lnTo>
                      <a:pt x="1" y="389704"/>
                    </a:lnTo>
                    <a:lnTo>
                      <a:pt x="1" y="0"/>
                    </a:lnTo>
                    <a:lnTo>
                      <a:pt x="503753" y="138418"/>
                    </a:lnTo>
                    <a:lnTo>
                      <a:pt x="1007504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161" tIns="274221" rIns="10160" bIns="274222" spcCol="1270" anchor="ctr"/>
              <a:lstStyle/>
              <a:p>
                <a:pPr algn="ctr" defTabSz="94824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100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endParaRPr lang="ru-RU" sz="21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Полилиния 15"/>
              <p:cNvSpPr/>
              <p:nvPr/>
            </p:nvSpPr>
            <p:spPr bwMode="auto">
              <a:xfrm>
                <a:off x="1187624" y="1725439"/>
                <a:ext cx="613027" cy="792088"/>
              </a:xfrm>
              <a:custGeom>
                <a:avLst/>
                <a:gdLst>
                  <a:gd name="connsiteX0" fmla="*/ 0 w 1007505"/>
                  <a:gd name="connsiteY0" fmla="*/ 0 h 528122"/>
                  <a:gd name="connsiteX1" fmla="*/ 743444 w 1007505"/>
                  <a:gd name="connsiteY1" fmla="*/ 0 h 528122"/>
                  <a:gd name="connsiteX2" fmla="*/ 1007505 w 1007505"/>
                  <a:gd name="connsiteY2" fmla="*/ 264061 h 528122"/>
                  <a:gd name="connsiteX3" fmla="*/ 743444 w 1007505"/>
                  <a:gd name="connsiteY3" fmla="*/ 528122 h 528122"/>
                  <a:gd name="connsiteX4" fmla="*/ 0 w 1007505"/>
                  <a:gd name="connsiteY4" fmla="*/ 528122 h 528122"/>
                  <a:gd name="connsiteX5" fmla="*/ 264061 w 1007505"/>
                  <a:gd name="connsiteY5" fmla="*/ 264061 h 528122"/>
                  <a:gd name="connsiteX6" fmla="*/ 0 w 1007505"/>
                  <a:gd name="connsiteY6" fmla="*/ 0 h 52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7505" h="528122">
                    <a:moveTo>
                      <a:pt x="1007504" y="0"/>
                    </a:moveTo>
                    <a:lnTo>
                      <a:pt x="1007504" y="389704"/>
                    </a:lnTo>
                    <a:lnTo>
                      <a:pt x="503753" y="528122"/>
                    </a:lnTo>
                    <a:lnTo>
                      <a:pt x="1" y="389704"/>
                    </a:lnTo>
                    <a:lnTo>
                      <a:pt x="1" y="0"/>
                    </a:lnTo>
                    <a:lnTo>
                      <a:pt x="503753" y="138418"/>
                    </a:lnTo>
                    <a:lnTo>
                      <a:pt x="1007504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161" tIns="274221" rIns="10160" bIns="274222" spcCol="1270" anchor="ctr"/>
              <a:lstStyle/>
              <a:p>
                <a:pPr algn="ctr" defTabSz="94824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100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endParaRPr lang="ru-RU" sz="21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 bwMode="auto">
              <a:xfrm>
                <a:off x="1187624" y="2373511"/>
                <a:ext cx="613027" cy="792088"/>
              </a:xfrm>
              <a:custGeom>
                <a:avLst/>
                <a:gdLst>
                  <a:gd name="connsiteX0" fmla="*/ 0 w 1007505"/>
                  <a:gd name="connsiteY0" fmla="*/ 0 h 528122"/>
                  <a:gd name="connsiteX1" fmla="*/ 743444 w 1007505"/>
                  <a:gd name="connsiteY1" fmla="*/ 0 h 528122"/>
                  <a:gd name="connsiteX2" fmla="*/ 1007505 w 1007505"/>
                  <a:gd name="connsiteY2" fmla="*/ 264061 h 528122"/>
                  <a:gd name="connsiteX3" fmla="*/ 743444 w 1007505"/>
                  <a:gd name="connsiteY3" fmla="*/ 528122 h 528122"/>
                  <a:gd name="connsiteX4" fmla="*/ 0 w 1007505"/>
                  <a:gd name="connsiteY4" fmla="*/ 528122 h 528122"/>
                  <a:gd name="connsiteX5" fmla="*/ 264061 w 1007505"/>
                  <a:gd name="connsiteY5" fmla="*/ 264061 h 528122"/>
                  <a:gd name="connsiteX6" fmla="*/ 0 w 1007505"/>
                  <a:gd name="connsiteY6" fmla="*/ 0 h 52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7505" h="528122">
                    <a:moveTo>
                      <a:pt x="1007504" y="0"/>
                    </a:moveTo>
                    <a:lnTo>
                      <a:pt x="1007504" y="389704"/>
                    </a:lnTo>
                    <a:lnTo>
                      <a:pt x="503753" y="528122"/>
                    </a:lnTo>
                    <a:lnTo>
                      <a:pt x="1" y="389704"/>
                    </a:lnTo>
                    <a:lnTo>
                      <a:pt x="1" y="0"/>
                    </a:lnTo>
                    <a:lnTo>
                      <a:pt x="503753" y="138418"/>
                    </a:lnTo>
                    <a:lnTo>
                      <a:pt x="1007504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0161" tIns="274221" rIns="10160" bIns="274222" spcCol="1270" anchor="ctr"/>
              <a:lstStyle/>
              <a:p>
                <a:pPr algn="ctr" defTabSz="94824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100" dirty="0" smtClean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ru-RU" sz="2100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810297" y="2484558"/>
                <a:ext cx="7128792" cy="41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ts val="2000"/>
                  </a:lnSpc>
                  <a:spcBef>
                    <a:spcPct val="20000"/>
                  </a:spcBef>
                  <a:spcAft>
                    <a:spcPct val="15000"/>
                  </a:spcAft>
                  <a:buClr>
                    <a:schemeClr val="tx2">
                      <a:lumMod val="60000"/>
                      <a:lumOff val="40000"/>
                    </a:schemeClr>
                  </a:buClr>
                  <a:defRPr/>
                </a:pPr>
                <a:r>
                  <a:rPr kumimoji="1" lang="ru-RU" altLang="ru-RU" sz="2200" dirty="0" smtClean="0">
                    <a:ea typeface="ＭＳ Ｐゴシック" pitchFamily="34" charset="-128"/>
                  </a:rPr>
                  <a:t>Оценка ранжирования участников по обязательным требованиям с внедрением принципа – «Предупреждение как первое наказание» </a:t>
                </a:r>
                <a:endParaRPr kumimoji="1" lang="ru-RU" altLang="ru-RU" sz="2200" dirty="0" smtClean="0">
                  <a:ea typeface="ＭＳ Ｐゴシック" pitchFamily="34" charset="-128"/>
                </a:endParaRPr>
              </a:p>
            </p:txBody>
          </p:sp>
        </p:grpSp>
        <p:sp>
          <p:nvSpPr>
            <p:cNvPr id="18" name="Полилиния 17"/>
            <p:cNvSpPr/>
            <p:nvPr/>
          </p:nvSpPr>
          <p:spPr bwMode="auto">
            <a:xfrm>
              <a:off x="2393914" y="5628273"/>
              <a:ext cx="9601066" cy="907756"/>
            </a:xfrm>
            <a:custGeom>
              <a:avLst/>
              <a:gdLst>
                <a:gd name="connsiteX0" fmla="*/ 109149 w 654878"/>
                <a:gd name="connsiteY0" fmla="*/ 0 h 7087418"/>
                <a:gd name="connsiteX1" fmla="*/ 545729 w 654878"/>
                <a:gd name="connsiteY1" fmla="*/ 0 h 7087418"/>
                <a:gd name="connsiteX2" fmla="*/ 654878 w 654878"/>
                <a:gd name="connsiteY2" fmla="*/ 109149 h 7087418"/>
                <a:gd name="connsiteX3" fmla="*/ 654878 w 654878"/>
                <a:gd name="connsiteY3" fmla="*/ 7087418 h 7087418"/>
                <a:gd name="connsiteX4" fmla="*/ 654878 w 654878"/>
                <a:gd name="connsiteY4" fmla="*/ 7087418 h 7087418"/>
                <a:gd name="connsiteX5" fmla="*/ 0 w 654878"/>
                <a:gd name="connsiteY5" fmla="*/ 7087418 h 7087418"/>
                <a:gd name="connsiteX6" fmla="*/ 0 w 654878"/>
                <a:gd name="connsiteY6" fmla="*/ 7087418 h 7087418"/>
                <a:gd name="connsiteX7" fmla="*/ 0 w 654878"/>
                <a:gd name="connsiteY7" fmla="*/ 109149 h 7087418"/>
                <a:gd name="connsiteX8" fmla="*/ 109149 w 654878"/>
                <a:gd name="connsiteY8" fmla="*/ 0 h 708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878" h="7087418">
                  <a:moveTo>
                    <a:pt x="654878" y="1181269"/>
                  </a:moveTo>
                  <a:lnTo>
                    <a:pt x="654878" y="5906149"/>
                  </a:lnTo>
                  <a:cubicBezTo>
                    <a:pt x="654878" y="6558539"/>
                    <a:pt x="650363" y="7087413"/>
                    <a:pt x="644793" y="7087413"/>
                  </a:cubicBezTo>
                  <a:lnTo>
                    <a:pt x="0" y="7087413"/>
                  </a:lnTo>
                  <a:lnTo>
                    <a:pt x="0" y="7087413"/>
                  </a:lnTo>
                  <a:lnTo>
                    <a:pt x="0" y="5"/>
                  </a:lnTo>
                  <a:lnTo>
                    <a:pt x="0" y="5"/>
                  </a:lnTo>
                  <a:lnTo>
                    <a:pt x="644793" y="5"/>
                  </a:lnTo>
                  <a:cubicBezTo>
                    <a:pt x="650363" y="5"/>
                    <a:pt x="654878" y="528879"/>
                    <a:pt x="654878" y="118126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3793" tIns="42129" rIns="42128" bIns="42131" anchor="ctr"/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Char char="•"/>
                <a:defRPr kumimoji="1" sz="1600">
                  <a:solidFill>
                    <a:schemeClr val="tx1"/>
                  </a:solidFill>
                  <a:latin typeface="Verdana" pitchFamily="34" charset="0"/>
                  <a:ea typeface="Arial" charset="0"/>
                  <a:cs typeface="Verdana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6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9pPr>
            </a:lstStyle>
            <a:p>
              <a:pPr marL="0" lvl="1" eaLnBrk="1" hangingPunct="1">
                <a:lnSpc>
                  <a:spcPct val="90000"/>
                </a:lnSpc>
                <a:spcAft>
                  <a:spcPct val="15000"/>
                </a:spcAft>
                <a:buClr>
                  <a:schemeClr val="tx2">
                    <a:lumMod val="60000"/>
                    <a:lumOff val="40000"/>
                  </a:schemeClr>
                </a:buClr>
                <a:buNone/>
                <a:defRPr/>
              </a:pPr>
              <a:r>
                <a:rPr lang="ru-RU" sz="2200" dirty="0" smtClean="0">
                  <a:latin typeface="+mn-lt"/>
                  <a:ea typeface="ＭＳ Ｐゴシック" pitchFamily="34" charset="-128"/>
                  <a:cs typeface="+mn-cs"/>
                </a:rPr>
                <a:t>Предупреждение нарушений обязательных требований на основе информационного обмена данными </a:t>
              </a:r>
              <a:endParaRPr lang="ru-RU" sz="2200" dirty="0" smtClean="0"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Полилиния 20"/>
            <p:cNvSpPr/>
            <p:nvPr/>
          </p:nvSpPr>
          <p:spPr bwMode="auto">
            <a:xfrm>
              <a:off x="1583493" y="5631801"/>
              <a:ext cx="817369" cy="1248164"/>
            </a:xfrm>
            <a:custGeom>
              <a:avLst/>
              <a:gdLst>
                <a:gd name="connsiteX0" fmla="*/ 0 w 1007505"/>
                <a:gd name="connsiteY0" fmla="*/ 0 h 528122"/>
                <a:gd name="connsiteX1" fmla="*/ 743444 w 1007505"/>
                <a:gd name="connsiteY1" fmla="*/ 0 h 528122"/>
                <a:gd name="connsiteX2" fmla="*/ 1007505 w 1007505"/>
                <a:gd name="connsiteY2" fmla="*/ 264061 h 528122"/>
                <a:gd name="connsiteX3" fmla="*/ 743444 w 1007505"/>
                <a:gd name="connsiteY3" fmla="*/ 528122 h 528122"/>
                <a:gd name="connsiteX4" fmla="*/ 0 w 1007505"/>
                <a:gd name="connsiteY4" fmla="*/ 528122 h 528122"/>
                <a:gd name="connsiteX5" fmla="*/ 264061 w 1007505"/>
                <a:gd name="connsiteY5" fmla="*/ 264061 h 528122"/>
                <a:gd name="connsiteX6" fmla="*/ 0 w 1007505"/>
                <a:gd name="connsiteY6" fmla="*/ 0 h 52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05" h="528122">
                  <a:moveTo>
                    <a:pt x="1007504" y="0"/>
                  </a:moveTo>
                  <a:lnTo>
                    <a:pt x="1007504" y="389704"/>
                  </a:lnTo>
                  <a:lnTo>
                    <a:pt x="503753" y="528122"/>
                  </a:lnTo>
                  <a:lnTo>
                    <a:pt x="1" y="389704"/>
                  </a:lnTo>
                  <a:lnTo>
                    <a:pt x="1" y="0"/>
                  </a:lnTo>
                  <a:lnTo>
                    <a:pt x="503753" y="138418"/>
                  </a:lnTo>
                  <a:lnTo>
                    <a:pt x="1007504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61" tIns="274221" rIns="10160" bIns="274222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100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ru-RU" sz="2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159639" y="4645014"/>
            <a:ext cx="11923504" cy="145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4749" y="143901"/>
            <a:ext cx="8137982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Обеспечение безопасности движения и эксплуатации железнодорожного транспорта ОАО «РЖД» в 2022 году</a:t>
            </a:r>
            <a:endParaRPr lang="ru-RU" altLang="ru-RU" sz="2000" b="1" spc="1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86390" y="952818"/>
            <a:ext cx="5351647" cy="343223"/>
          </a:xfrm>
          <a:prstGeom prst="rect">
            <a:avLst/>
          </a:prstGeom>
          <a:noFill/>
        </p:spPr>
        <p:txBody>
          <a:bodyPr wrap="square" lIns="121917" tIns="60958" rIns="121917" bIns="60958" rtlCol="0" anchor="ctr" anchorCtr="0">
            <a:noAutofit/>
          </a:bodyPr>
          <a:lstStyle/>
          <a:p>
            <a:r>
              <a:rPr lang="ru-RU" sz="1600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Приоритетные области риска и развития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05901" y="926136"/>
            <a:ext cx="3110204" cy="343223"/>
          </a:xfrm>
          <a:prstGeom prst="rect">
            <a:avLst/>
          </a:prstGeom>
          <a:noFill/>
        </p:spPr>
        <p:txBody>
          <a:bodyPr wrap="square" lIns="121917" tIns="60958" rIns="121917" bIns="60958" rtlCol="0" anchor="ctr" anchorCtr="0">
            <a:noAutofit/>
          </a:bodyPr>
          <a:lstStyle/>
          <a:p>
            <a:r>
              <a:rPr lang="ru-RU" sz="1600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Показатели</a:t>
            </a:r>
            <a:endParaRPr lang="ru-RU" sz="1600" dirty="0">
              <a:solidFill>
                <a:srgbClr val="00B0F0"/>
              </a:solidFill>
              <a:latin typeface="HeliosC" panose="00000500000000000000" pitchFamily="2" charset="-52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-8965" y="4725003"/>
            <a:ext cx="12192000" cy="3282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eaLnBrk="0" hangingPunct="0">
              <a:defRPr/>
            </a:pPr>
            <a:r>
              <a:rPr lang="ru-RU" sz="13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Реализация Дорожной карты по обеспечению функциональной безопасности в холдинге «РЖД»</a:t>
            </a:r>
            <a:endParaRPr lang="ru-RU" sz="1300" i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41300" y="5601432"/>
            <a:ext cx="1769533" cy="7704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/>
              <a:t>20</a:t>
            </a:r>
            <a:endParaRPr lang="ru-RU" dirty="0"/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/>
        </p:nvGraphicFramePr>
        <p:xfrm>
          <a:off x="2019300" y="5605409"/>
          <a:ext cx="8128000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Прогноз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/>
                        <a:t>100%</a:t>
                      </a:r>
                      <a:endParaRPr lang="ru-RU" sz="1900" b="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/>
                        <a:t>18</a:t>
                      </a:r>
                      <a:endParaRPr lang="ru-RU" sz="1900" b="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/>
                        <a:t>100%</a:t>
                      </a:r>
                      <a:endParaRPr lang="ru-RU" sz="1900" b="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/>
                        <a:t>4</a:t>
                      </a:r>
                      <a:endParaRPr lang="ru-RU" sz="1900" b="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/>
                        <a:t>100%</a:t>
                      </a:r>
                      <a:endParaRPr lang="ru-RU" sz="1900" b="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" name="Прямоугольник 92"/>
          <p:cNvSpPr/>
          <p:nvPr/>
        </p:nvSpPr>
        <p:spPr>
          <a:xfrm>
            <a:off x="10164234" y="5601432"/>
            <a:ext cx="1769533" cy="770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84%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04207" y="5038190"/>
            <a:ext cx="3409576" cy="584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Цель</a:t>
            </a:r>
          </a:p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500" b="1" i="1" dirty="0" smtClean="0">
                <a:solidFill>
                  <a:schemeClr val="tx2">
                    <a:lumMod val="75000"/>
                  </a:schemeClr>
                </a:solidFill>
              </a:rPr>
              <a:t>IV </a:t>
            </a: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квартала 2022 г.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095257" y="5031573"/>
            <a:ext cx="1418928" cy="584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Реализация 2021 года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40469" y="5029487"/>
            <a:ext cx="1964267" cy="584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Реализация</a:t>
            </a:r>
          </a:p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 2022 года*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27353" y="5084157"/>
            <a:ext cx="2019273" cy="5105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1467"/>
              </a:lnSpc>
            </a:pPr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Контрольные точки 2021 года 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12851" y="5035789"/>
            <a:ext cx="3091365" cy="584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Контрольные точки</a:t>
            </a:r>
          </a:p>
          <a:p>
            <a:pPr algn="ctr"/>
            <a:r>
              <a:rPr lang="ru-RU" sz="1500" b="1" i="1" dirty="0" smtClean="0">
                <a:solidFill>
                  <a:schemeClr val="tx2">
                    <a:lumMod val="75000"/>
                  </a:schemeClr>
                </a:solidFill>
              </a:rPr>
              <a:t> 10 месяцев 2022 г.</a:t>
            </a:r>
            <a:endParaRPr lang="ru-RU" sz="15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633919" y="6546640"/>
            <a:ext cx="2176237" cy="32829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*по данным на 01.11.2022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235701" y="1487949"/>
            <a:ext cx="5892799" cy="27905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Охрана здоровья и безопасность граждан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Минимизация ошибки персонала и снижение уровня риска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Содержание </a:t>
            </a: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и допуск подвижного состава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Повышение показателей функциональной безопасности 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Безопасность на железнодорожных переездах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Профилактика </a:t>
            </a: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нарушений обязательных требований</a:t>
            </a:r>
          </a:p>
          <a:p>
            <a:pPr indent="-239178" algn="just">
              <a:lnSpc>
                <a:spcPts val="1600"/>
              </a:lnSpc>
              <a:spcAft>
                <a:spcPts val="1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  <a:cs typeface="+mn-cs"/>
              </a:rPr>
              <a:t>Приведение объектов инфраструктуры к требованиям ПТЭ </a:t>
            </a:r>
          </a:p>
        </p:txBody>
      </p:sp>
      <p:grpSp>
        <p:nvGrpSpPr>
          <p:cNvPr id="2" name="Группа 48"/>
          <p:cNvGrpSpPr/>
          <p:nvPr/>
        </p:nvGrpSpPr>
        <p:grpSpPr>
          <a:xfrm>
            <a:off x="309881" y="1340769"/>
            <a:ext cx="5725343" cy="3175160"/>
            <a:chOff x="4743450" y="1045584"/>
            <a:chExt cx="4294007" cy="2381370"/>
          </a:xfrm>
        </p:grpSpPr>
        <p:sp>
          <p:nvSpPr>
            <p:cNvPr id="49" name="TextBox 48"/>
            <p:cNvSpPr txBox="1"/>
            <p:nvPr/>
          </p:nvSpPr>
          <p:spPr>
            <a:xfrm>
              <a:off x="4749136" y="3141383"/>
              <a:ext cx="215520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Надежность работы технических средств</a:t>
              </a:r>
              <a:endParaRPr lang="ru-RU" sz="1200" dirty="0"/>
            </a:p>
          </p:txBody>
        </p:sp>
        <p:grpSp>
          <p:nvGrpSpPr>
            <p:cNvPr id="3" name="Группа 38"/>
            <p:cNvGrpSpPr/>
            <p:nvPr/>
          </p:nvGrpSpPr>
          <p:grpSpPr>
            <a:xfrm>
              <a:off x="4743450" y="1045584"/>
              <a:ext cx="4294007" cy="2381370"/>
              <a:chOff x="4876881" y="1086466"/>
              <a:chExt cx="4160576" cy="2132411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7589277" y="1456048"/>
                <a:ext cx="1439557" cy="17628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4907696" y="1087526"/>
                <a:ext cx="2675428" cy="361806"/>
              </a:xfrm>
              <a:prstGeom prst="rect">
                <a:avLst/>
              </a:prstGeom>
              <a:solidFill>
                <a:srgbClr val="FFFF99"/>
              </a:solidFill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431802" y="1153967"/>
                <a:ext cx="1311903" cy="22737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ru-RU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Основные метрики</a:t>
                </a:r>
                <a:endParaRPr lang="ru-RU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7" name="Прямоугольник 18"/>
              <p:cNvSpPr/>
              <p:nvPr/>
            </p:nvSpPr>
            <p:spPr>
              <a:xfrm>
                <a:off x="7591214" y="1086466"/>
                <a:ext cx="1439872" cy="36662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610475" y="1153295"/>
                <a:ext cx="1409700" cy="22737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Достижение</a:t>
                </a:r>
                <a:endParaRPr lang="ru-RU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880723" y="1495423"/>
                <a:ext cx="2244983" cy="186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srgbClr val="002060"/>
                    </a:solidFill>
                    <a:latin typeface="HeliosC" panose="00000500000000000000" pitchFamily="2" charset="-52"/>
                  </a:rPr>
                  <a:t>Транспортные происшествия и события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887439" y="1797115"/>
                <a:ext cx="2419298" cy="186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Травмирование людей в зоне движения поезда</a:t>
                </a:r>
                <a:endParaRPr lang="ru-RU" sz="12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876881" y="2404703"/>
                <a:ext cx="1646368" cy="186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Производственный травматизм</a:t>
                </a:r>
                <a:endParaRPr lang="ru-RU" sz="12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887457" y="2716286"/>
                <a:ext cx="1579829" cy="186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/>
                  <a:t>Инциденты при перевозке ОГ </a:t>
                </a:r>
                <a:endParaRPr lang="ru-RU" sz="1200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4911700" y="1456048"/>
                <a:ext cx="4117135" cy="1755097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00" name="Прямая соединительная линия 99"/>
              <p:cNvCxnSpPr/>
              <p:nvPr/>
            </p:nvCxnSpPr>
            <p:spPr>
              <a:xfrm>
                <a:off x="7589277" y="1456048"/>
                <a:ext cx="0" cy="1755097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>
                <a:off x="4911700" y="1745518"/>
                <a:ext cx="4117135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>
                <a:off x="4918413" y="2070398"/>
                <a:ext cx="4117135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>
              <a:xfrm>
                <a:off x="4919368" y="2359568"/>
                <a:ext cx="4117135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>
              <a:xfrm>
                <a:off x="4920322" y="2937829"/>
                <a:ext cx="4117135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Нашивка 104"/>
              <p:cNvSpPr/>
              <p:nvPr/>
            </p:nvSpPr>
            <p:spPr>
              <a:xfrm rot="5400000">
                <a:off x="8007569" y="1514676"/>
                <a:ext cx="146644" cy="191283"/>
              </a:xfrm>
              <a:prstGeom prst="chevron">
                <a:avLst>
                  <a:gd name="adj" fmla="val 48866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8207401" y="1466678"/>
                <a:ext cx="439398" cy="227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</a:rPr>
                  <a:t>-15%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7" name="Нашивка 106"/>
              <p:cNvSpPr/>
              <p:nvPr/>
            </p:nvSpPr>
            <p:spPr>
              <a:xfrm rot="5400000">
                <a:off x="8017094" y="1827298"/>
                <a:ext cx="146644" cy="191283"/>
              </a:xfrm>
              <a:prstGeom prst="chevron">
                <a:avLst>
                  <a:gd name="adj" fmla="val 48866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8244397" y="1779300"/>
                <a:ext cx="363680" cy="227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</a:rPr>
                  <a:t>-4%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9" name="Нашивка 108"/>
              <p:cNvSpPr/>
              <p:nvPr/>
            </p:nvSpPr>
            <p:spPr>
              <a:xfrm rot="5400000">
                <a:off x="8020466" y="2409159"/>
                <a:ext cx="146644" cy="191283"/>
              </a:xfrm>
              <a:prstGeom prst="chevron">
                <a:avLst>
                  <a:gd name="adj" fmla="val 48866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8253208" y="2366848"/>
                <a:ext cx="363680" cy="227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</a:rPr>
                  <a:t>-4%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8235976" y="2660565"/>
                <a:ext cx="439398" cy="227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</a:rPr>
                  <a:t>-10%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3" name="Нашивка 112"/>
              <p:cNvSpPr/>
              <p:nvPr/>
            </p:nvSpPr>
            <p:spPr>
              <a:xfrm rot="5400000">
                <a:off x="8055194" y="2996449"/>
                <a:ext cx="146644" cy="191283"/>
              </a:xfrm>
              <a:prstGeom prst="chevron">
                <a:avLst>
                  <a:gd name="adj" fmla="val 48866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255026" y="2965509"/>
                <a:ext cx="363680" cy="227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</a:rPr>
                  <a:t>-5%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</p:grpSp>
      </p:grpSp>
      <p:cxnSp>
        <p:nvCxnSpPr>
          <p:cNvPr id="115" name="Прямая соединительная линия 114"/>
          <p:cNvCxnSpPr/>
          <p:nvPr/>
        </p:nvCxnSpPr>
        <p:spPr>
          <a:xfrm>
            <a:off x="361193" y="3665647"/>
            <a:ext cx="566556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18347" y="2884521"/>
            <a:ext cx="2394047" cy="30777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200" dirty="0" smtClean="0"/>
              <a:t>Происшествия на ж/</a:t>
            </a:r>
            <a:r>
              <a:rPr lang="ru-RU" sz="1200" dirty="0" err="1" smtClean="0"/>
              <a:t>д</a:t>
            </a:r>
            <a:r>
              <a:rPr lang="ru-RU" sz="1200" dirty="0" smtClean="0"/>
              <a:t> переездах</a:t>
            </a:r>
            <a:endParaRPr lang="ru-RU" sz="1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4911719" y="2819690"/>
            <a:ext cx="609568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- 8%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50" name="Нашивка 49"/>
          <p:cNvSpPr/>
          <p:nvPr/>
        </p:nvSpPr>
        <p:spPr>
          <a:xfrm rot="5400000">
            <a:off x="4651612" y="3746599"/>
            <a:ext cx="218353" cy="263224"/>
          </a:xfrm>
          <a:prstGeom prst="chevron">
            <a:avLst>
              <a:gd name="adj" fmla="val 488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Нашивка 52"/>
          <p:cNvSpPr/>
          <p:nvPr/>
        </p:nvSpPr>
        <p:spPr>
          <a:xfrm rot="5400000">
            <a:off x="4622745" y="2900479"/>
            <a:ext cx="218353" cy="263224"/>
          </a:xfrm>
          <a:prstGeom prst="chevron">
            <a:avLst>
              <a:gd name="adj" fmla="val 488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B4CE0A4F-3F22-4C10-BD8F-301AD3F58C2C}"/>
              </a:ext>
            </a:extLst>
          </p:cNvPr>
          <p:cNvSpPr/>
          <p:nvPr/>
        </p:nvSpPr>
        <p:spPr>
          <a:xfrm>
            <a:off x="8144922" y="914644"/>
            <a:ext cx="3869278" cy="6072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B4CE0A4F-3F22-4C10-BD8F-301AD3F58C2C}"/>
              </a:ext>
            </a:extLst>
          </p:cNvPr>
          <p:cNvSpPr/>
          <p:nvPr/>
        </p:nvSpPr>
        <p:spPr>
          <a:xfrm>
            <a:off x="4169832" y="922865"/>
            <a:ext cx="3881968" cy="6003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8161" y="119429"/>
            <a:ext cx="11463185" cy="677080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Цифровая платформа системы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управления внутренним контролем</a:t>
            </a:r>
            <a:endParaRPr lang="ru-RU" altLang="ru-RU" sz="2000" b="1" spc="100" dirty="0" smtClean="0">
              <a:solidFill>
                <a:schemeClr val="bg1"/>
              </a:solidFill>
              <a:latin typeface="Bebas Neue Bold" panose="020B0606020202050201" pitchFamily="34" charset="-52"/>
            </a:endParaRPr>
          </a:p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безопасности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в холдинге «РЖД»</a:t>
            </a:r>
            <a:endParaRPr lang="ru-RU" altLang="ru-RU" sz="2000" b="1" spc="1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grpSp>
        <p:nvGrpSpPr>
          <p:cNvPr id="2" name="Группа 31"/>
          <p:cNvGrpSpPr/>
          <p:nvPr/>
        </p:nvGrpSpPr>
        <p:grpSpPr>
          <a:xfrm>
            <a:off x="173561" y="923111"/>
            <a:ext cx="11849105" cy="3291382"/>
            <a:chOff x="253998" y="683757"/>
            <a:chExt cx="8886828" cy="2731837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B4CE0A4F-3F22-4C10-BD8F-301AD3F58C2C}"/>
                </a:ext>
              </a:extLst>
            </p:cNvPr>
            <p:cNvSpPr/>
            <p:nvPr/>
          </p:nvSpPr>
          <p:spPr>
            <a:xfrm>
              <a:off x="273050" y="683757"/>
              <a:ext cx="2914649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Straight Connector 12">
              <a:extLst>
                <a:ext uri="{FF2B5EF4-FFF2-40B4-BE49-F238E27FC236}">
                  <a16:creationId xmlns="" xmlns:a16="http://schemas.microsoft.com/office/drawing/2014/main" id="{391BFD1D-6488-486D-9229-97D3EC01B4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8696" y="1503316"/>
              <a:ext cx="2688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Скругленный прямоугольник 71">
              <a:extLst>
                <a:ext uri="{FF2B5EF4-FFF2-40B4-BE49-F238E27FC236}">
                  <a16:creationId xmlns="" xmlns:a16="http://schemas.microsoft.com/office/drawing/2014/main" id="{9BDF3574-319F-497E-8E6F-131879B38DC3}"/>
                </a:ext>
              </a:extLst>
            </p:cNvPr>
            <p:cNvSpPr/>
            <p:nvPr/>
          </p:nvSpPr>
          <p:spPr>
            <a:xfrm>
              <a:off x="300286" y="771552"/>
              <a:ext cx="2939703" cy="364075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68642" tIns="34322" rIns="68642" bIns="34322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ФОРМИРОВАНИЕ ИНФРАСТРУКТРЫ 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IT-</a:t>
              </a:r>
              <a:r>
                <a:rPr lang="ru-RU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УСЛУГИ</a:t>
              </a:r>
              <a:endParaRPr lang="ru-RU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Скругленный прямоугольник 75">
              <a:extLst>
                <a:ext uri="{FF2B5EF4-FFF2-40B4-BE49-F238E27FC236}">
                  <a16:creationId xmlns="" xmlns:a16="http://schemas.microsoft.com/office/drawing/2014/main" id="{A499DE82-D79B-419E-9EDB-3CC2837D5B25}"/>
                </a:ext>
              </a:extLst>
            </p:cNvPr>
            <p:cNvSpPr/>
            <p:nvPr/>
          </p:nvSpPr>
          <p:spPr>
            <a:xfrm>
              <a:off x="6381735" y="718894"/>
              <a:ext cx="2628899" cy="487544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68642" tIns="34322" rIns="68642" bIns="34322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ru-RU" sz="11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НОРМАТИВНО –</a:t>
              </a:r>
            </a:p>
            <a:p>
              <a:pPr algn="ctr">
                <a:lnSpc>
                  <a:spcPts val="1300"/>
                </a:lnSpc>
              </a:pPr>
              <a:r>
                <a:rPr lang="ru-RU" sz="11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МЕТОДОЛОГИЧЕСКОЕ </a:t>
              </a:r>
              <a:r>
                <a:rPr lang="ru-RU" sz="11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СОПРОВОЖДЕНИЕ</a:t>
              </a:r>
              <a:endParaRPr lang="ru-RU" sz="11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ru-RU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Скругленный прямоугольник 76">
              <a:extLst>
                <a:ext uri="{FF2B5EF4-FFF2-40B4-BE49-F238E27FC236}">
                  <a16:creationId xmlns="" xmlns:a16="http://schemas.microsoft.com/office/drawing/2014/main" id="{A1F3D22F-41F2-4373-A679-ED5402208B02}"/>
                </a:ext>
              </a:extLst>
            </p:cNvPr>
            <p:cNvSpPr/>
            <p:nvPr/>
          </p:nvSpPr>
          <p:spPr>
            <a:xfrm>
              <a:off x="3422021" y="769818"/>
              <a:ext cx="2646263" cy="364075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68642" tIns="34322" rIns="68642" bIns="34322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ЭКСПЛУАТАЦИЯ ИНФРАСТРУКТУРЫ </a:t>
              </a:r>
              <a:r>
                <a:rPr lang="en-US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IT-</a:t>
              </a:r>
              <a:r>
                <a:rPr lang="ru-RU" sz="12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СРЕДА</a:t>
              </a:r>
              <a:endParaRPr lang="ru-RU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3998" y="1226419"/>
              <a:ext cx="2962274" cy="1775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Технология больших данных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Предиктивный и прескриптивный анализ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Корпоративное информационное хранилище «Безопасность движения»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Цифровые «двойники» основных технологических процессов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Информационные и мобильные продукты «Безопасность движения»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Сервисы информационного обмена с ФОИВ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3573" y="1222951"/>
              <a:ext cx="3003553" cy="2192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Дистанционный контроль производственных процессов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Диагностика и мониторинг объектов инфраструктуры и подвижного состава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Прогнозное состояние, мониторинг и </a:t>
              </a: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аналитика </a:t>
              </a: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технологических операций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Регистрация, состояние и допуск подвижного состава и персонала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Процедура аудита соответствия продукции и процесса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Обучение и поддержка знаний работников</a:t>
              </a:r>
            </a:p>
            <a:p>
              <a:pPr>
                <a:spcAft>
                  <a:spcPts val="6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Взаимодействие с ФОИВ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45226" y="1222951"/>
              <a:ext cx="2895600" cy="217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Стратегия гарантированной безопасности и надежности перевозочного процесса 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Идентификация рисков в области безопасности движения с учетом утвержденного реестра рисков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Категорирование объектов контроля по группам рисков</a:t>
              </a:r>
            </a:p>
            <a:p>
              <a:pPr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Регулирование в вопросах допуска</a:t>
              </a:r>
            </a:p>
            <a:p>
              <a:pPr indent="-179388"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Техническое </a:t>
              </a: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регулирование продукции железнодорожного назначения</a:t>
              </a:r>
            </a:p>
            <a:p>
              <a:pPr indent="-179388"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Развитие  культуры безопасности</a:t>
              </a:r>
            </a:p>
            <a:p>
              <a:pPr indent="-179388">
                <a:spcAft>
                  <a:spcPts val="400"/>
                </a:spcAft>
                <a:buClr>
                  <a:srgbClr val="0070C0"/>
                </a:buClr>
                <a:buFont typeface="Wingdings" pitchFamily="2" charset="2"/>
                <a:buChar char="ü"/>
              </a:pPr>
              <a:r>
                <a:rPr lang="ru-RU" sz="1200" dirty="0" smtClean="0">
                  <a:solidFill>
                    <a:schemeClr val="accent5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Регламенты взаимодействия с ФОИВ</a:t>
              </a: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4119033" y="1634065"/>
            <a:ext cx="4234" cy="25992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8085656" y="1566334"/>
            <a:ext cx="12703" cy="27093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41A88B47-5A36-4723-878C-D1CEDA1BBFE7}"/>
              </a:ext>
            </a:extLst>
          </p:cNvPr>
          <p:cNvSpPr/>
          <p:nvPr/>
        </p:nvSpPr>
        <p:spPr>
          <a:xfrm>
            <a:off x="0" y="4515651"/>
            <a:ext cx="12192000" cy="2054471"/>
          </a:xfrm>
          <a:prstGeom prst="rect">
            <a:avLst/>
          </a:prstGeom>
          <a:solidFill>
            <a:srgbClr val="ED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18435606-CBF6-4F2C-A451-B27A11D0C40F}"/>
              </a:ext>
            </a:extLst>
          </p:cNvPr>
          <p:cNvSpPr/>
          <p:nvPr/>
        </p:nvSpPr>
        <p:spPr>
          <a:xfrm>
            <a:off x="1131333" y="4342362"/>
            <a:ext cx="259986" cy="259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Скругленный прямоугольник 71">
            <a:extLst>
              <a:ext uri="{FF2B5EF4-FFF2-40B4-BE49-F238E27FC236}">
                <a16:creationId xmlns="" xmlns:a16="http://schemas.microsoft.com/office/drawing/2014/main" id="{E6E3F1D1-E37C-455F-B253-1999486301FE}"/>
              </a:ext>
            </a:extLst>
          </p:cNvPr>
          <p:cNvSpPr/>
          <p:nvPr/>
        </p:nvSpPr>
        <p:spPr>
          <a:xfrm>
            <a:off x="206375" y="4644120"/>
            <a:ext cx="2520000" cy="1322671"/>
          </a:xfrm>
          <a:prstGeom prst="roundRect">
            <a:avLst>
              <a:gd name="adj" fmla="val 0"/>
            </a:avLst>
          </a:prstGeom>
          <a:noFill/>
        </p:spPr>
        <p:txBody>
          <a:bodyPr wrap="square" lIns="68642" tIns="34322" rIns="68642" bIns="34322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400" b="1" dirty="0" smtClean="0">
                <a:ea typeface="Verdana" pitchFamily="34" charset="0"/>
                <a:cs typeface="Verdana" pitchFamily="34" charset="0"/>
              </a:rPr>
              <a:t>Развитие дистанционного внутреннего контроля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безопасности движения на основе риск-ориентированного подхода</a:t>
            </a:r>
            <a:endParaRPr lang="ru-RU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4" name="Скругленный прямоугольник 74">
            <a:extLst>
              <a:ext uri="{FF2B5EF4-FFF2-40B4-BE49-F238E27FC236}">
                <a16:creationId xmlns="" xmlns:a16="http://schemas.microsoft.com/office/drawing/2014/main" id="{7114FACA-8D8A-444D-8CB5-8FF7946B7225}"/>
              </a:ext>
            </a:extLst>
          </p:cNvPr>
          <p:cNvSpPr/>
          <p:nvPr/>
        </p:nvSpPr>
        <p:spPr>
          <a:xfrm>
            <a:off x="8804635" y="4584286"/>
            <a:ext cx="3063711" cy="1685141"/>
          </a:xfrm>
          <a:prstGeom prst="roundRect">
            <a:avLst>
              <a:gd name="adj" fmla="val 0"/>
            </a:avLst>
          </a:prstGeom>
          <a:noFill/>
        </p:spPr>
        <p:txBody>
          <a:bodyPr wrap="square" lIns="68642" tIns="34322" rIns="68642" bIns="34322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400" b="1" dirty="0">
                <a:ea typeface="Verdana" pitchFamily="34" charset="0"/>
                <a:cs typeface="Verdana" pitchFamily="34" charset="0"/>
              </a:rPr>
              <a:t>Создание взаимоувязанного комплекса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200" dirty="0" smtClean="0">
                <a:ea typeface="Verdana" pitchFamily="34" charset="0"/>
              </a:rPr>
              <a:t>Интеграция автоматизированных </a:t>
            </a:r>
            <a:r>
              <a:rPr lang="ru-RU" sz="1200" dirty="0">
                <a:ea typeface="Verdana" pitchFamily="34" charset="0"/>
              </a:rPr>
              <a:t>систем </a:t>
            </a:r>
            <a:r>
              <a:rPr lang="ru-RU" sz="1200" dirty="0" smtClean="0">
                <a:ea typeface="Verdana" pitchFamily="34" charset="0"/>
              </a:rPr>
              <a:t>транспортного комплекса в </a:t>
            </a:r>
            <a:r>
              <a:rPr lang="ru-RU" sz="1200" dirty="0">
                <a:ea typeface="Verdana" pitchFamily="34" charset="0"/>
              </a:rPr>
              <a:t>области надежности </a:t>
            </a:r>
            <a:r>
              <a:rPr lang="ru-RU" sz="1200" dirty="0" smtClean="0">
                <a:ea typeface="Verdana" pitchFamily="34" charset="0"/>
              </a:rPr>
              <a:t>и </a:t>
            </a:r>
            <a:r>
              <a:rPr lang="ru-RU" sz="1200" dirty="0">
                <a:ea typeface="Verdana" pitchFamily="34" charset="0"/>
              </a:rPr>
              <a:t>безопасности перевозочного процесса</a:t>
            </a:r>
          </a:p>
        </p:txBody>
      </p:sp>
      <p:sp>
        <p:nvSpPr>
          <p:cNvPr id="65" name="Скругленный прямоугольник 75">
            <a:extLst>
              <a:ext uri="{FF2B5EF4-FFF2-40B4-BE49-F238E27FC236}">
                <a16:creationId xmlns="" xmlns:a16="http://schemas.microsoft.com/office/drawing/2014/main" id="{DAF4DDD1-86D9-4F4C-B74A-DEA04ED16784}"/>
              </a:ext>
            </a:extLst>
          </p:cNvPr>
          <p:cNvSpPr/>
          <p:nvPr/>
        </p:nvSpPr>
        <p:spPr>
          <a:xfrm>
            <a:off x="5993299" y="4631420"/>
            <a:ext cx="2520000" cy="1656095"/>
          </a:xfrm>
          <a:prstGeom prst="roundRect">
            <a:avLst>
              <a:gd name="adj" fmla="val 0"/>
            </a:avLst>
          </a:prstGeom>
          <a:noFill/>
        </p:spPr>
        <p:txBody>
          <a:bodyPr wrap="square" lIns="68642" tIns="34322" rIns="68642" bIns="34322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400" b="1" dirty="0">
                <a:ea typeface="Verdana" pitchFamily="34" charset="0"/>
                <a:cs typeface="Verdana" pitchFamily="34" charset="0"/>
              </a:rPr>
              <a:t>Внедрение безлюдных технологий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200" dirty="0">
                <a:ea typeface="Verdana" pitchFamily="34" charset="0"/>
              </a:rPr>
              <a:t>Вывод персонала из опасной зоны, снижение влияния субъективных факторов через автоматизацию процессов</a:t>
            </a:r>
          </a:p>
        </p:txBody>
      </p:sp>
      <p:sp>
        <p:nvSpPr>
          <p:cNvPr id="66" name="Скругленный прямоугольник 76">
            <a:extLst>
              <a:ext uri="{FF2B5EF4-FFF2-40B4-BE49-F238E27FC236}">
                <a16:creationId xmlns="" xmlns:a16="http://schemas.microsoft.com/office/drawing/2014/main" id="{F3436271-06D6-45BB-97D0-3E841E05D455}"/>
              </a:ext>
            </a:extLst>
          </p:cNvPr>
          <p:cNvSpPr/>
          <p:nvPr/>
        </p:nvSpPr>
        <p:spPr>
          <a:xfrm>
            <a:off x="3050732" y="4631420"/>
            <a:ext cx="2624203" cy="1428661"/>
          </a:xfrm>
          <a:prstGeom prst="roundRect">
            <a:avLst>
              <a:gd name="adj" fmla="val 0"/>
            </a:avLst>
          </a:prstGeom>
          <a:noFill/>
        </p:spPr>
        <p:txBody>
          <a:bodyPr wrap="square" lIns="68642" tIns="34322" rIns="68642" bIns="34322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400" b="1" dirty="0">
                <a:ea typeface="Verdana" pitchFamily="34" charset="0"/>
                <a:cs typeface="Verdana" pitchFamily="34" charset="0"/>
              </a:rPr>
              <a:t>Реализация системы </a:t>
            </a:r>
            <a:r>
              <a:rPr lang="ru-RU" sz="1400" b="1" dirty="0" smtClean="0">
                <a:ea typeface="Verdana" pitchFamily="34" charset="0"/>
                <a:cs typeface="Verdana" pitchFamily="34" charset="0"/>
              </a:rPr>
              <a:t>индикативного  управления</a:t>
            </a:r>
            <a:endParaRPr lang="ru-RU" sz="1400" b="1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Производственных процессов </a:t>
            </a:r>
            <a:br>
              <a:rPr lang="ru-RU" sz="1200" dirty="0"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ea typeface="Verdana" pitchFamily="34" charset="0"/>
                <a:cs typeface="Verdana" pitchFamily="34" charset="0"/>
              </a:rPr>
              <a:t>в режиме 24/7 на основе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мониторинга и анализа</a:t>
            </a:r>
            <a:endParaRPr lang="ru-RU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68281DF9-EC53-4AD2-871F-8D2A31284F2A}"/>
              </a:ext>
            </a:extLst>
          </p:cNvPr>
          <p:cNvSpPr/>
          <p:nvPr/>
        </p:nvSpPr>
        <p:spPr>
          <a:xfrm>
            <a:off x="3917999" y="4342362"/>
            <a:ext cx="259986" cy="259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A076FB25-01F3-40B3-8DE1-F902101E4789}"/>
              </a:ext>
            </a:extLst>
          </p:cNvPr>
          <p:cNvSpPr/>
          <p:nvPr/>
        </p:nvSpPr>
        <p:spPr>
          <a:xfrm>
            <a:off x="6860565" y="4342362"/>
            <a:ext cx="259986" cy="259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0A7929D6-0184-43B7-8A2A-2020F5ECF8DC}"/>
              </a:ext>
            </a:extLst>
          </p:cNvPr>
          <p:cNvSpPr/>
          <p:nvPr/>
        </p:nvSpPr>
        <p:spPr>
          <a:xfrm>
            <a:off x="9753951" y="4342362"/>
            <a:ext cx="259986" cy="259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0" name="Группа 50">
            <a:extLst>
              <a:ext uri="{FF2B5EF4-FFF2-40B4-BE49-F238E27FC236}">
                <a16:creationId xmlns="" xmlns:a16="http://schemas.microsoft.com/office/drawing/2014/main" id="{B1BCC25B-15C3-42E5-A107-5028F92A0ABF}"/>
              </a:ext>
            </a:extLst>
          </p:cNvPr>
          <p:cNvGrpSpPr/>
          <p:nvPr/>
        </p:nvGrpSpPr>
        <p:grpSpPr>
          <a:xfrm>
            <a:off x="1251598" y="4329727"/>
            <a:ext cx="8645046" cy="142628"/>
            <a:chOff x="371632" y="3309702"/>
            <a:chExt cx="8645046" cy="612000"/>
          </a:xfrm>
        </p:grpSpPr>
        <p:cxnSp>
          <p:nvCxnSpPr>
            <p:cNvPr id="71" name="Прямая соединительная линия 70">
              <a:extLst>
                <a:ext uri="{FF2B5EF4-FFF2-40B4-BE49-F238E27FC236}">
                  <a16:creationId xmlns="" xmlns:a16="http://schemas.microsoft.com/office/drawing/2014/main" id="{72901509-0E07-424B-B14B-8D3688143AF7}"/>
                </a:ext>
              </a:extLst>
            </p:cNvPr>
            <p:cNvCxnSpPr>
              <a:cxnSpLocks/>
            </p:cNvCxnSpPr>
            <p:nvPr/>
          </p:nvCxnSpPr>
          <p:spPr>
            <a:xfrm>
              <a:off x="371632" y="3309702"/>
              <a:ext cx="0" cy="612000"/>
            </a:xfrm>
            <a:prstGeom prst="line">
              <a:avLst/>
            </a:prstGeom>
            <a:ln w="25400" cap="rnd" cmpd="sng">
              <a:solidFill>
                <a:srgbClr val="1B6DB8"/>
              </a:solidFill>
              <a:prstDash val="sysDot"/>
              <a:round/>
              <a:headEnd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="" xmlns:a16="http://schemas.microsoft.com/office/drawing/2014/main" id="{60E0EFEC-7D19-4A55-9A2A-E453B5A19380}"/>
                </a:ext>
              </a:extLst>
            </p:cNvPr>
            <p:cNvCxnSpPr>
              <a:cxnSpLocks/>
            </p:cNvCxnSpPr>
            <p:nvPr/>
          </p:nvCxnSpPr>
          <p:spPr>
            <a:xfrm>
              <a:off x="3180726" y="3309702"/>
              <a:ext cx="0" cy="612000"/>
            </a:xfrm>
            <a:prstGeom prst="line">
              <a:avLst/>
            </a:prstGeom>
            <a:ln w="25400" cap="rnd" cmpd="sng">
              <a:solidFill>
                <a:srgbClr val="1B6DB8"/>
              </a:solidFill>
              <a:prstDash val="sysDot"/>
              <a:round/>
              <a:headEnd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CF628C96-AA8A-458A-936C-D612243303EE}"/>
                </a:ext>
              </a:extLst>
            </p:cNvPr>
            <p:cNvCxnSpPr>
              <a:cxnSpLocks/>
            </p:cNvCxnSpPr>
            <p:nvPr/>
          </p:nvCxnSpPr>
          <p:spPr>
            <a:xfrm>
              <a:off x="6123292" y="3309702"/>
              <a:ext cx="0" cy="612000"/>
            </a:xfrm>
            <a:prstGeom prst="line">
              <a:avLst/>
            </a:prstGeom>
            <a:ln w="25400" cap="rnd" cmpd="sng">
              <a:solidFill>
                <a:srgbClr val="1B6DB8"/>
              </a:solidFill>
              <a:prstDash val="sysDot"/>
              <a:round/>
              <a:headEnd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8706FD60-5AAA-47F8-8C0E-6778D9838647}"/>
                </a:ext>
              </a:extLst>
            </p:cNvPr>
            <p:cNvCxnSpPr>
              <a:cxnSpLocks/>
            </p:cNvCxnSpPr>
            <p:nvPr/>
          </p:nvCxnSpPr>
          <p:spPr>
            <a:xfrm>
              <a:off x="9016678" y="3309702"/>
              <a:ext cx="0" cy="612000"/>
            </a:xfrm>
            <a:prstGeom prst="line">
              <a:avLst/>
            </a:prstGeom>
            <a:ln w="25400" cap="rnd" cmpd="sng">
              <a:solidFill>
                <a:srgbClr val="1B6DB8"/>
              </a:solidFill>
              <a:prstDash val="sysDot"/>
              <a:round/>
              <a:headEnd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Прямая соединительная линия 74"/>
          <p:cNvCxnSpPr/>
          <p:nvPr/>
        </p:nvCxnSpPr>
        <p:spPr>
          <a:xfrm flipH="1" flipV="1">
            <a:off x="0" y="4292592"/>
            <a:ext cx="12192001" cy="25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3845" y="107085"/>
            <a:ext cx="11831117" cy="67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Развитие системы внутреннего контроля безопасности движения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на инфраструктуре ОАО «РЖД»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365593" y="3651495"/>
            <a:ext cx="3111385" cy="32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769268" y="1006199"/>
            <a:ext cx="0" cy="5461348"/>
          </a:xfrm>
          <a:prstGeom prst="line">
            <a:avLst/>
          </a:prstGeom>
          <a:ln w="63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5186290" y="977430"/>
            <a:ext cx="5561428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B0F0"/>
                </a:solidFill>
              </a:rPr>
              <a:t>ИЗМЕНЕНИЕ НОРМАТИВНОЙ БАЗЫ</a:t>
            </a:r>
            <a:endParaRPr lang="ru-RU" sz="21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 descr="C:\Users\severinaon\Downloads\icons8-проверено-96.pn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8000"/>
          </a:blip>
          <a:srcRect/>
          <a:stretch>
            <a:fillRect/>
          </a:stretch>
        </p:blipFill>
        <p:spPr bwMode="auto">
          <a:xfrm>
            <a:off x="4054602" y="1477184"/>
            <a:ext cx="319253" cy="319253"/>
          </a:xfrm>
          <a:prstGeom prst="rect">
            <a:avLst/>
          </a:prstGeom>
          <a:noFill/>
        </p:spPr>
      </p:pic>
      <p:pic>
        <p:nvPicPr>
          <p:cNvPr id="52" name="Picture 3" descr="C:\Users\severinaon\Downloads\icons8-проверено-96.pn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8000"/>
          </a:blip>
          <a:srcRect/>
          <a:stretch>
            <a:fillRect/>
          </a:stretch>
        </p:blipFill>
        <p:spPr bwMode="auto">
          <a:xfrm>
            <a:off x="4063978" y="1932040"/>
            <a:ext cx="319253" cy="319253"/>
          </a:xfrm>
          <a:prstGeom prst="rect">
            <a:avLst/>
          </a:prstGeom>
          <a:noFill/>
        </p:spPr>
      </p:pic>
      <p:pic>
        <p:nvPicPr>
          <p:cNvPr id="60" name="Picture 3" descr="C:\Users\severinaon\Downloads\icons8-проверено-96.pn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8000"/>
          </a:blip>
          <a:srcRect/>
          <a:stretch>
            <a:fillRect/>
          </a:stretch>
        </p:blipFill>
        <p:spPr bwMode="auto">
          <a:xfrm>
            <a:off x="4060847" y="2405140"/>
            <a:ext cx="319253" cy="319253"/>
          </a:xfrm>
          <a:prstGeom prst="rect">
            <a:avLst/>
          </a:prstGeom>
          <a:noFill/>
        </p:spPr>
      </p:pic>
      <p:pic>
        <p:nvPicPr>
          <p:cNvPr id="62" name="Picture 3" descr="C:\Users\severinaon\Downloads\icons8-проверено-96.pn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8000"/>
          </a:blip>
          <a:srcRect/>
          <a:stretch>
            <a:fillRect/>
          </a:stretch>
        </p:blipFill>
        <p:spPr bwMode="auto">
          <a:xfrm>
            <a:off x="4070226" y="2915227"/>
            <a:ext cx="319253" cy="319253"/>
          </a:xfrm>
          <a:prstGeom prst="rect">
            <a:avLst/>
          </a:prstGeom>
          <a:noFill/>
        </p:spPr>
      </p:pic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5276959" y="4018395"/>
            <a:ext cx="5561428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B0F0"/>
                </a:solidFill>
              </a:rPr>
              <a:t>ПЕРЕХОД НА ПРОФИЛАКТИКУ</a:t>
            </a:r>
            <a:endParaRPr lang="ru-RU" sz="21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4808769" y="3911601"/>
            <a:ext cx="6802677" cy="1460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Выноска со стрелкой вправо 77"/>
          <p:cNvSpPr/>
          <p:nvPr/>
        </p:nvSpPr>
        <p:spPr>
          <a:xfrm rot="5400000">
            <a:off x="5337920" y="3334914"/>
            <a:ext cx="1108781" cy="3694917"/>
          </a:xfrm>
          <a:prstGeom prst="rightArrowCallout">
            <a:avLst>
              <a:gd name="adj1" fmla="val 84956"/>
              <a:gd name="adj2" fmla="val 94990"/>
              <a:gd name="adj3" fmla="val 9673"/>
              <a:gd name="adj4" fmla="val 8559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9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053840" y="5735171"/>
            <a:ext cx="3655061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buClr>
                <a:srgbClr val="0070C0"/>
              </a:buClr>
              <a:buSzPct val="140000"/>
            </a:pPr>
            <a:r>
              <a:rPr 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96%</a:t>
            </a:r>
            <a:r>
              <a:rPr lang="ru-RU" sz="13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</a:rPr>
              <a:t>составляют профилактические мероприятия внутреннего контроля</a:t>
            </a:r>
            <a:endParaRPr lang="ru-RU" sz="1100" b="1" i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008393" y="4598160"/>
            <a:ext cx="3814807" cy="93871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ПОРЯДОК </a:t>
            </a:r>
          </a:p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bg1"/>
                </a:solidFill>
              </a:rPr>
              <a:t>организации внутреннего контроля обеспечения безопасности движения и эксплуатации железнодорожного транспорта в холдинге «РЖД»</a:t>
            </a:r>
          </a:p>
          <a:p>
            <a:pPr algn="ctr">
              <a:lnSpc>
                <a:spcPts val="1200"/>
              </a:lnSpc>
            </a:pPr>
            <a:r>
              <a:rPr lang="ru-RU" sz="1100" b="1" dirty="0" smtClean="0">
                <a:solidFill>
                  <a:schemeClr val="bg1"/>
                </a:solidFill>
              </a:rPr>
              <a:t>(распоряжение ОАО «РЖД» от 11.12.2019 г. № 2830/р)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161" y="941752"/>
            <a:ext cx="3759201" cy="6309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5">
                    <a:lumMod val="75000"/>
                  </a:schemeClr>
                </a:solidFill>
              </a:rPr>
              <a:t>ДОРОЖНАЯ КАРТА</a:t>
            </a:r>
          </a:p>
          <a:p>
            <a:pPr algn="ctr"/>
            <a:r>
              <a:rPr lang="ru-RU" sz="1100" b="1" dirty="0" smtClean="0">
                <a:solidFill>
                  <a:schemeClr val="accent5">
                    <a:lumMod val="75000"/>
                  </a:schemeClr>
                </a:solidFill>
              </a:rPr>
              <a:t>реализации мероприятий по развитию института контроля по безопасности движения в холдинге «РЖД»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3724670"/>
            <a:ext cx="3789680" cy="46166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5">
                    <a:lumMod val="75000"/>
                  </a:schemeClr>
                </a:solidFill>
              </a:rPr>
              <a:t>Положение об организации деятельности ревизоров по безопасности движения поездов железных дорог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11619" t="6105" r="4964" b="48979"/>
          <a:stretch>
            <a:fillRect/>
          </a:stretch>
        </p:blipFill>
        <p:spPr bwMode="auto">
          <a:xfrm>
            <a:off x="467502" y="4223174"/>
            <a:ext cx="2894060" cy="220133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3" name="Прямоугольник 52"/>
          <p:cNvSpPr/>
          <p:nvPr/>
        </p:nvSpPr>
        <p:spPr>
          <a:xfrm>
            <a:off x="4417913" y="1437972"/>
            <a:ext cx="7518905" cy="25981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ts val="1333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Утверждено типовое положение об аппарате главного ревизора по безопасности движения поездов железной дороги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Введена типовая форма перечня нарушений обязательных требований в области безопасности движения, выявленных в ходе технической ревизии обеспечения безопасности движения поездов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Утверждены процессы, подлежащие внутреннему контролю при проведении рейдовых, документарных и внезапных проверок обеспечения безопасности движения и эксплуатации железнодорожного транспорта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Установлена матрица запретных и профилактических мер, принятых в ходе мероприятий внутреннего контроля</a:t>
            </a:r>
          </a:p>
          <a:p>
            <a:pPr algn="just">
              <a:lnSpc>
                <a:spcPts val="1333"/>
              </a:lnSpc>
              <a:spcAft>
                <a:spcPts val="533"/>
              </a:spcAft>
            </a:pPr>
            <a:r>
              <a:rPr lang="ru-RU" sz="12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Принят порядок  категорирования деятельности функциональных филиалов ОАО «РЖД» и их подразделений по группам внутреннего контроля обеспечения безопасности движения </a:t>
            </a:r>
          </a:p>
          <a:p>
            <a:pPr>
              <a:lnSpc>
                <a:spcPts val="1333"/>
              </a:lnSpc>
              <a:spcAft>
                <a:spcPts val="533"/>
              </a:spcAft>
            </a:pPr>
            <a:r>
              <a:rPr lang="ru-RU" sz="1200" dirty="0" smtClean="0"/>
              <a:t> </a:t>
            </a:r>
            <a:endParaRPr lang="ru-RU" sz="1200" dirty="0" smtClean="0"/>
          </a:p>
        </p:txBody>
      </p:sp>
      <p:pic>
        <p:nvPicPr>
          <p:cNvPr id="32" name="Picture 3" descr="C:\Users\severinaon\Downloads\icons8-проверено-96.pn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8000"/>
          </a:blip>
          <a:srcRect/>
          <a:stretch>
            <a:fillRect/>
          </a:stretch>
        </p:blipFill>
        <p:spPr bwMode="auto">
          <a:xfrm>
            <a:off x="4080386" y="3374122"/>
            <a:ext cx="319253" cy="319253"/>
          </a:xfrm>
          <a:prstGeom prst="rect">
            <a:avLst/>
          </a:prstGeom>
          <a:noFill/>
        </p:spPr>
      </p:pic>
      <p:pic>
        <p:nvPicPr>
          <p:cNvPr id="36" name="Рисунок 35"/>
          <p:cNvPicPr/>
          <p:nvPr/>
        </p:nvPicPr>
        <p:blipFill>
          <a:blip r:embed="rId4" cstate="print"/>
          <a:srcRect l="56228" t="22579" r="15092" b="37404"/>
          <a:stretch>
            <a:fillRect/>
          </a:stretch>
        </p:blipFill>
        <p:spPr bwMode="auto">
          <a:xfrm>
            <a:off x="453006" y="1577131"/>
            <a:ext cx="2908183" cy="19574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7791025" y="4585427"/>
            <a:ext cx="4287520" cy="160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333"/>
              </a:lnSpc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система </a:t>
            </a: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оценки и управления рисками причинения вреда (ущерба) охраняемым законом ценностям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декларация </a:t>
            </a: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соблюдения обязательных требований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самостоятельная </a:t>
            </a: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оценка соблюдения обязательных требований</a:t>
            </a:r>
          </a:p>
          <a:p>
            <a:pPr algn="just">
              <a:lnSpc>
                <a:spcPts val="1333"/>
              </a:lnSpc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проверочные </a:t>
            </a:r>
            <a:r>
              <a:rPr lang="ru-RU" sz="1200" i="1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листы при осуществлении мероприятий внутреннего контроля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7"/>
          <p:cNvSpPr txBox="1">
            <a:spLocks noChangeArrowheads="1"/>
          </p:cNvSpPr>
          <p:nvPr/>
        </p:nvSpPr>
        <p:spPr bwMode="auto">
          <a:xfrm>
            <a:off x="340224" y="136998"/>
            <a:ext cx="12192000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Организация дистанционного контроля </a:t>
            </a:r>
            <a:r>
              <a:rPr lang="ru-RU" altLang="ru-RU" sz="2000" b="1" spc="100" dirty="0" err="1" smtClean="0">
                <a:solidFill>
                  <a:schemeClr val="bg1"/>
                </a:solidFill>
                <a:latin typeface="Bebas Neue Bold" panose="020B0606020202050201" pitchFamily="34" charset="-52"/>
              </a:rPr>
              <a:t>Ространснадзора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на основе информационных ресурсов ОАО «РЖД»</a:t>
            </a:r>
          </a:p>
        </p:txBody>
      </p:sp>
      <p:sp>
        <p:nvSpPr>
          <p:cNvPr id="44" name="Пятиугольник 43"/>
          <p:cNvSpPr/>
          <p:nvPr/>
        </p:nvSpPr>
        <p:spPr>
          <a:xfrm rot="5400000">
            <a:off x="1671261" y="-248839"/>
            <a:ext cx="736577" cy="3520299"/>
          </a:xfrm>
          <a:prstGeom prst="homePlate">
            <a:avLst>
              <a:gd name="adj" fmla="val 29732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281093" y="1168423"/>
            <a:ext cx="352044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  <a:t>Информационные ресурсы</a:t>
            </a:r>
            <a:b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</a:br>
            <a: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  <a:t>ОАО «РЖД»</a:t>
            </a:r>
            <a:endParaRPr lang="ru-RU" b="1" spc="100" dirty="0">
              <a:solidFill>
                <a:srgbClr val="002060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6676" y="1904467"/>
            <a:ext cx="4439921" cy="34240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Сведения о плановых сроках ремонта, качестве изготовления и модернизации ж/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подвижного состава и его оборудования (показатель безотказной работы)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Рекламации к производителям и сервисным компаниям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Сведения по отказам в допуске ж/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подвижного состава после ремонта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Отказы в работе технических средств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Нарушения безопасности движения</a:t>
            </a:r>
          </a:p>
          <a:p>
            <a:pPr algn="just"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Инциденты при перевозке опасных грузов</a:t>
            </a:r>
          </a:p>
          <a:p>
            <a:pPr algn="just"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Технологические нарушения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HeliosC" panose="00000500000000000000" pitchFamily="2" charset="-52"/>
            </a:endParaRPr>
          </a:p>
        </p:txBody>
      </p:sp>
      <p:sp>
        <p:nvSpPr>
          <p:cNvPr id="47" name="Пятиугольник 46"/>
          <p:cNvSpPr/>
          <p:nvPr/>
        </p:nvSpPr>
        <p:spPr>
          <a:xfrm rot="5400000">
            <a:off x="9750017" y="-323392"/>
            <a:ext cx="729800" cy="3696504"/>
          </a:xfrm>
          <a:prstGeom prst="homePlate">
            <a:avLst>
              <a:gd name="adj" fmla="val 29732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8175049" y="1127760"/>
            <a:ext cx="3948792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  <a:t>Объекты дистанционного </a:t>
            </a:r>
          </a:p>
          <a:p>
            <a:pPr algn="ctr"/>
            <a: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  <a:t>контроля ФСНТ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26442" y="1879611"/>
            <a:ext cx="3689540" cy="2880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Производители ж/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подвижного состава , оборудования и материалов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Ремонтные и сервисные организации ж/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подвижного состава и оборудования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Собственники / арендаторы ж/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подвижного состава 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Пригородные и пассажирские компании-перевозчики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Грузоотправители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Строительно-монтажные предприятия</a:t>
            </a:r>
          </a:p>
        </p:txBody>
      </p:sp>
      <p:sp>
        <p:nvSpPr>
          <p:cNvPr id="50" name="Пятиугольник 49"/>
          <p:cNvSpPr/>
          <p:nvPr/>
        </p:nvSpPr>
        <p:spPr>
          <a:xfrm rot="5400000">
            <a:off x="6035196" y="3488123"/>
            <a:ext cx="671877" cy="3696504"/>
          </a:xfrm>
          <a:prstGeom prst="homePlate">
            <a:avLst>
              <a:gd name="adj" fmla="val 29732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4511855" y="5096938"/>
            <a:ext cx="367792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b="1" spc="100" dirty="0" smtClean="0">
                <a:solidFill>
                  <a:srgbClr val="002060"/>
                </a:solidFill>
                <a:latin typeface="Bebas Neue Bold" panose="020B0606020202050201" pitchFamily="34" charset="-52"/>
              </a:rPr>
              <a:t>Информационные ресурсы ФСНТ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54706" y="5631490"/>
            <a:ext cx="4293055" cy="67454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Результаты проверки объектов контроля</a:t>
            </a:r>
          </a:p>
          <a:p>
            <a:pPr algn="just">
              <a:lnSpc>
                <a:spcPts val="1867"/>
              </a:lnSpc>
              <a:spcAft>
                <a:spcPts val="533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 Принятые меры реагирования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296333" y="1113664"/>
            <a:ext cx="5709043" cy="849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5994401" y="1120438"/>
            <a:ext cx="5842815" cy="1716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блако 25"/>
          <p:cNvSpPr/>
          <p:nvPr/>
        </p:nvSpPr>
        <p:spPr>
          <a:xfrm rot="2678739">
            <a:off x="4582555" y="1469406"/>
            <a:ext cx="3421443" cy="3372242"/>
          </a:xfrm>
          <a:prstGeom prst="cloud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044443" y="2656309"/>
            <a:ext cx="2611120" cy="7412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spcAft>
                <a:spcPts val="533"/>
              </a:spcAft>
            </a:pPr>
            <a:r>
              <a:rPr lang="ru-RU" b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ld" panose="020B0606020202050201" pitchFamily="34" charset="-52"/>
              </a:rPr>
              <a:t>Доверенная </a:t>
            </a:r>
          </a:p>
          <a:p>
            <a:pPr algn="ctr">
              <a:spcAft>
                <a:spcPts val="533"/>
              </a:spcAft>
            </a:pPr>
            <a:r>
              <a:rPr lang="ru-RU" b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ld" panose="020B0606020202050201" pitchFamily="34" charset="-52"/>
              </a:rPr>
              <a:t>цифровая 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Заголовок 1"/>
          <p:cNvSpPr txBox="1">
            <a:spLocks/>
          </p:cNvSpPr>
          <p:nvPr/>
        </p:nvSpPr>
        <p:spPr bwMode="auto">
          <a:xfrm>
            <a:off x="50799" y="102592"/>
            <a:ext cx="11176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Оценка ранжирования участников транспортного рынка обязательным требованиям      </a:t>
            </a:r>
            <a:endParaRPr lang="ru-RU" altLang="ru-RU" sz="2000" b="1" spc="100" dirty="0" smtClean="0">
              <a:solidFill>
                <a:schemeClr val="bg1"/>
              </a:solidFill>
              <a:latin typeface="Bebas Neue Bold" panose="020B0606020202050201" pitchFamily="34" charset="-52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в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области безопасности движения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и эксплуатации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железнодорожного транспорта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203906" y="2717380"/>
            <a:ext cx="11525127" cy="677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15356" y="1080808"/>
            <a:ext cx="8907028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alt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Категорирование участников по уровню риска и опасности:</a:t>
            </a:r>
            <a:endParaRPr lang="ru-RU" altLang="ru-RU" sz="1600" b="1" dirty="0">
              <a:solidFill>
                <a:srgbClr val="00B0F0"/>
              </a:solidFill>
              <a:latin typeface="HeliosC" panose="00000500000000000000" pitchFamily="2" charset="-52"/>
            </a:endParaRPr>
          </a:p>
        </p:txBody>
      </p:sp>
      <p:sp>
        <p:nvSpPr>
          <p:cNvPr id="46" name="Freeform: Shape 43"/>
          <p:cNvSpPr/>
          <p:nvPr/>
        </p:nvSpPr>
        <p:spPr>
          <a:xfrm>
            <a:off x="283594" y="1506261"/>
            <a:ext cx="3359573" cy="1440620"/>
          </a:xfrm>
          <a:custGeom>
            <a:avLst/>
            <a:gdLst>
              <a:gd name="connsiteX0" fmla="*/ 0 w 5197803"/>
              <a:gd name="connsiteY0" fmla="*/ 0 h 1268244"/>
              <a:gd name="connsiteX1" fmla="*/ 2019841 w 5197803"/>
              <a:gd name="connsiteY1" fmla="*/ 0 h 1268244"/>
              <a:gd name="connsiteX2" fmla="*/ 3074740 w 5197803"/>
              <a:gd name="connsiteY2" fmla="*/ 0 h 1268244"/>
              <a:gd name="connsiteX3" fmla="*/ 5094581 w 5197803"/>
              <a:gd name="connsiteY3" fmla="*/ 0 h 1268244"/>
              <a:gd name="connsiteX4" fmla="*/ 5197803 w 5197803"/>
              <a:gd name="connsiteY4" fmla="*/ 103223 h 1268244"/>
              <a:gd name="connsiteX5" fmla="*/ 5197803 w 5197803"/>
              <a:gd name="connsiteY5" fmla="*/ 1165022 h 1268244"/>
              <a:gd name="connsiteX6" fmla="*/ 5094581 w 5197803"/>
              <a:gd name="connsiteY6" fmla="*/ 1268244 h 1268244"/>
              <a:gd name="connsiteX7" fmla="*/ 3074740 w 5197803"/>
              <a:gd name="connsiteY7" fmla="*/ 1268244 h 1268244"/>
              <a:gd name="connsiteX8" fmla="*/ 2019841 w 5197803"/>
              <a:gd name="connsiteY8" fmla="*/ 1268244 h 1268244"/>
              <a:gd name="connsiteX9" fmla="*/ 0 w 5197803"/>
              <a:gd name="connsiteY9" fmla="*/ 1268244 h 126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97803" h="1268244">
                <a:moveTo>
                  <a:pt x="0" y="0"/>
                </a:moveTo>
                <a:lnTo>
                  <a:pt x="2019841" y="0"/>
                </a:lnTo>
                <a:lnTo>
                  <a:pt x="3074740" y="0"/>
                </a:lnTo>
                <a:lnTo>
                  <a:pt x="5094581" y="0"/>
                </a:lnTo>
                <a:cubicBezTo>
                  <a:pt x="5151589" y="0"/>
                  <a:pt x="5197803" y="46214"/>
                  <a:pt x="5197803" y="103223"/>
                </a:cubicBezTo>
                <a:lnTo>
                  <a:pt x="5197803" y="1165022"/>
                </a:lnTo>
                <a:cubicBezTo>
                  <a:pt x="5197803" y="1222030"/>
                  <a:pt x="5151589" y="1268244"/>
                  <a:pt x="5094581" y="1268244"/>
                </a:cubicBezTo>
                <a:lnTo>
                  <a:pt x="3074740" y="1268244"/>
                </a:lnTo>
                <a:lnTo>
                  <a:pt x="2019841" y="1268244"/>
                </a:lnTo>
                <a:lnTo>
                  <a:pt x="0" y="126824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121917" rIns="121917" bIns="60958" rtlCol="0" anchor="t" anchorCtr="0"/>
          <a:lstStyle/>
          <a:p>
            <a:pPr>
              <a:lnSpc>
                <a:spcPct val="114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высокий уровень риска -</a:t>
            </a:r>
            <a:r>
              <a:rPr lang="ru-RU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операторы, инфраструктура (ремонт), перевозка пассажиров и технология сложных перевозок грузов 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9039" y="1083435"/>
            <a:ext cx="466368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</a:t>
            </a:r>
            <a:endParaRPr lang="ru-RU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8" name="Freeform: Shape 43"/>
          <p:cNvSpPr/>
          <p:nvPr/>
        </p:nvSpPr>
        <p:spPr>
          <a:xfrm>
            <a:off x="4371302" y="1500981"/>
            <a:ext cx="3359573" cy="1250120"/>
          </a:xfrm>
          <a:custGeom>
            <a:avLst/>
            <a:gdLst>
              <a:gd name="connsiteX0" fmla="*/ 0 w 5197803"/>
              <a:gd name="connsiteY0" fmla="*/ 0 h 1268244"/>
              <a:gd name="connsiteX1" fmla="*/ 2019841 w 5197803"/>
              <a:gd name="connsiteY1" fmla="*/ 0 h 1268244"/>
              <a:gd name="connsiteX2" fmla="*/ 3074740 w 5197803"/>
              <a:gd name="connsiteY2" fmla="*/ 0 h 1268244"/>
              <a:gd name="connsiteX3" fmla="*/ 5094581 w 5197803"/>
              <a:gd name="connsiteY3" fmla="*/ 0 h 1268244"/>
              <a:gd name="connsiteX4" fmla="*/ 5197803 w 5197803"/>
              <a:gd name="connsiteY4" fmla="*/ 103223 h 1268244"/>
              <a:gd name="connsiteX5" fmla="*/ 5197803 w 5197803"/>
              <a:gd name="connsiteY5" fmla="*/ 1165022 h 1268244"/>
              <a:gd name="connsiteX6" fmla="*/ 5094581 w 5197803"/>
              <a:gd name="connsiteY6" fmla="*/ 1268244 h 1268244"/>
              <a:gd name="connsiteX7" fmla="*/ 3074740 w 5197803"/>
              <a:gd name="connsiteY7" fmla="*/ 1268244 h 1268244"/>
              <a:gd name="connsiteX8" fmla="*/ 2019841 w 5197803"/>
              <a:gd name="connsiteY8" fmla="*/ 1268244 h 1268244"/>
              <a:gd name="connsiteX9" fmla="*/ 0 w 5197803"/>
              <a:gd name="connsiteY9" fmla="*/ 1268244 h 126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97803" h="1268244">
                <a:moveTo>
                  <a:pt x="0" y="0"/>
                </a:moveTo>
                <a:lnTo>
                  <a:pt x="2019841" y="0"/>
                </a:lnTo>
                <a:lnTo>
                  <a:pt x="3074740" y="0"/>
                </a:lnTo>
                <a:lnTo>
                  <a:pt x="5094581" y="0"/>
                </a:lnTo>
                <a:cubicBezTo>
                  <a:pt x="5151589" y="0"/>
                  <a:pt x="5197803" y="46214"/>
                  <a:pt x="5197803" y="103223"/>
                </a:cubicBezTo>
                <a:lnTo>
                  <a:pt x="5197803" y="1165022"/>
                </a:lnTo>
                <a:cubicBezTo>
                  <a:pt x="5197803" y="1222030"/>
                  <a:pt x="5151589" y="1268244"/>
                  <a:pt x="5094581" y="1268244"/>
                </a:cubicBezTo>
                <a:lnTo>
                  <a:pt x="3074740" y="1268244"/>
                </a:lnTo>
                <a:lnTo>
                  <a:pt x="2019841" y="1268244"/>
                </a:lnTo>
                <a:lnTo>
                  <a:pt x="0" y="126824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121917" rIns="121917" bIns="60958" rtlCol="0" anchor="t" anchorCtr="0"/>
          <a:lstStyle/>
          <a:p>
            <a:pPr>
              <a:lnSpc>
                <a:spcPct val="114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б) умеренный уровень -</a:t>
            </a:r>
          </a:p>
          <a:p>
            <a:pPr>
              <a:lnSpc>
                <a:spcPct val="114000"/>
              </a:lnSpc>
            </a:pPr>
            <a:r>
              <a:rPr lang="ru-RU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операторы, ремонт подвижного состава в т.ч. тягового, перевозка (массовых) грузов и специализация 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3"/>
          <p:cNvSpPr/>
          <p:nvPr/>
        </p:nvSpPr>
        <p:spPr>
          <a:xfrm>
            <a:off x="7998975" y="1514061"/>
            <a:ext cx="4069336" cy="1373969"/>
          </a:xfrm>
          <a:custGeom>
            <a:avLst/>
            <a:gdLst>
              <a:gd name="connsiteX0" fmla="*/ 0 w 5197803"/>
              <a:gd name="connsiteY0" fmla="*/ 0 h 1268244"/>
              <a:gd name="connsiteX1" fmla="*/ 2019841 w 5197803"/>
              <a:gd name="connsiteY1" fmla="*/ 0 h 1268244"/>
              <a:gd name="connsiteX2" fmla="*/ 3074740 w 5197803"/>
              <a:gd name="connsiteY2" fmla="*/ 0 h 1268244"/>
              <a:gd name="connsiteX3" fmla="*/ 5094581 w 5197803"/>
              <a:gd name="connsiteY3" fmla="*/ 0 h 1268244"/>
              <a:gd name="connsiteX4" fmla="*/ 5197803 w 5197803"/>
              <a:gd name="connsiteY4" fmla="*/ 103223 h 1268244"/>
              <a:gd name="connsiteX5" fmla="*/ 5197803 w 5197803"/>
              <a:gd name="connsiteY5" fmla="*/ 1165022 h 1268244"/>
              <a:gd name="connsiteX6" fmla="*/ 5094581 w 5197803"/>
              <a:gd name="connsiteY6" fmla="*/ 1268244 h 1268244"/>
              <a:gd name="connsiteX7" fmla="*/ 3074740 w 5197803"/>
              <a:gd name="connsiteY7" fmla="*/ 1268244 h 1268244"/>
              <a:gd name="connsiteX8" fmla="*/ 2019841 w 5197803"/>
              <a:gd name="connsiteY8" fmla="*/ 1268244 h 1268244"/>
              <a:gd name="connsiteX9" fmla="*/ 0 w 5197803"/>
              <a:gd name="connsiteY9" fmla="*/ 1268244 h 126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97803" h="1268244">
                <a:moveTo>
                  <a:pt x="0" y="0"/>
                </a:moveTo>
                <a:lnTo>
                  <a:pt x="2019841" y="0"/>
                </a:lnTo>
                <a:lnTo>
                  <a:pt x="3074740" y="0"/>
                </a:lnTo>
                <a:lnTo>
                  <a:pt x="5094581" y="0"/>
                </a:lnTo>
                <a:cubicBezTo>
                  <a:pt x="5151589" y="0"/>
                  <a:pt x="5197803" y="46214"/>
                  <a:pt x="5197803" y="103223"/>
                </a:cubicBezTo>
                <a:lnTo>
                  <a:pt x="5197803" y="1165022"/>
                </a:lnTo>
                <a:cubicBezTo>
                  <a:pt x="5197803" y="1222030"/>
                  <a:pt x="5151589" y="1268244"/>
                  <a:pt x="5094581" y="1268244"/>
                </a:cubicBezTo>
                <a:lnTo>
                  <a:pt x="3074740" y="1268244"/>
                </a:lnTo>
                <a:lnTo>
                  <a:pt x="2019841" y="1268244"/>
                </a:lnTo>
                <a:lnTo>
                  <a:pt x="0" y="126824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121917" rIns="121917" bIns="60958" rtlCol="0" anchor="t" anchorCtr="0"/>
          <a:lstStyle/>
          <a:p>
            <a:pPr>
              <a:lnSpc>
                <a:spcPct val="115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низкий уровень -</a:t>
            </a:r>
            <a:endParaRPr lang="ru-RU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операторы, содержания инфраструктуры, терминалы (порты) и пути </a:t>
            </a:r>
            <a:r>
              <a:rPr lang="ru-RU" sz="12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необщего</a:t>
            </a:r>
            <a:r>
              <a:rPr lang="ru-RU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пользования</a:t>
            </a:r>
            <a:endParaRPr lang="ru-RU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23974" y="2717380"/>
            <a:ext cx="11525127" cy="677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188833" y="6488669"/>
            <a:ext cx="2982184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* по итогам 9 месяцев 2022 г. 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06913" y="2831946"/>
            <a:ext cx="4360985" cy="37785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2133"/>
              </a:lnSpc>
            </a:pPr>
            <a:r>
              <a:rPr lang="ru-RU" alt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Результаты мониторинга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3758" y="2838200"/>
            <a:ext cx="7123032" cy="37785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2133"/>
              </a:lnSpc>
            </a:pPr>
            <a:r>
              <a:rPr lang="ru-RU" altLang="ru-RU" sz="1600" b="1" dirty="0" smtClean="0">
                <a:solidFill>
                  <a:srgbClr val="00B0F0"/>
                </a:solidFill>
                <a:latin typeface="HeliosC" panose="00000500000000000000" pitchFamily="2" charset="-52"/>
              </a:rPr>
              <a:t>Группа отбора по уровню риска и опасности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47005" y="3444092"/>
            <a:ext cx="7080736" cy="266226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Опасные грузы и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негабаритность</a:t>
            </a:r>
            <a:endParaRPr lang="ru-RU" i="1" dirty="0" smtClean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Объем грузов и специализация</a:t>
            </a:r>
          </a:p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Перевозка пассажиров</a:t>
            </a:r>
          </a:p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Сложные технологии перевозки</a:t>
            </a:r>
          </a:p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Тяжесть последствий и повторяемость</a:t>
            </a:r>
          </a:p>
          <a:p>
            <a:pPr marL="457189" indent="-457189">
              <a:lnSpc>
                <a:spcPts val="2267"/>
              </a:lnSpc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Категорирование линий и предприятий</a:t>
            </a:r>
            <a:endParaRPr lang="ru-RU" i="1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2036" y="2844698"/>
            <a:ext cx="466368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</a:t>
            </a:r>
            <a:endParaRPr lang="ru-RU" sz="16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7896665" y="3323179"/>
          <a:ext cx="4520153" cy="2988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6493932" y="2777068"/>
            <a:ext cx="8468" cy="367453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322EEC22-7246-48E5-A79B-D5C3954D9A7A}"/>
              </a:ext>
            </a:extLst>
          </p:cNvPr>
          <p:cNvSpPr/>
          <p:nvPr/>
        </p:nvSpPr>
        <p:spPr>
          <a:xfrm>
            <a:off x="481010" y="1791966"/>
            <a:ext cx="4255108" cy="73680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lnSpc>
                <a:spcPts val="2200"/>
              </a:lnSpc>
              <a:spcBef>
                <a:spcPct val="0"/>
              </a:spcBef>
              <a:buNone/>
              <a:defRPr/>
            </a:pPr>
            <a:r>
              <a:rPr kumimoji="0" lang="ru-RU" altLang="ru-RU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Фильтр ресурсов </a:t>
            </a:r>
            <a:endParaRPr kumimoji="0" lang="ru-RU" altLang="ru-RU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4935594-D388-4974-9FF0-AE720AC6523B}"/>
              </a:ext>
            </a:extLst>
          </p:cNvPr>
          <p:cNvSpPr/>
          <p:nvPr/>
        </p:nvSpPr>
        <p:spPr>
          <a:xfrm>
            <a:off x="6988594" y="1785616"/>
            <a:ext cx="4847807" cy="73680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lnSpc>
                <a:spcPts val="2200"/>
              </a:lnSpc>
              <a:spcBef>
                <a:spcPct val="0"/>
              </a:spcBef>
              <a:buNone/>
              <a:defRPr/>
            </a:pPr>
            <a:r>
              <a:rPr kumimoji="0" lang="ru-RU" altLang="ru-RU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Фильтр качества </a:t>
            </a:r>
            <a:endParaRPr kumimoji="0" lang="ru-RU" altLang="ru-RU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D3287B93-0300-48A2-9570-8079D4D351C8}"/>
              </a:ext>
            </a:extLst>
          </p:cNvPr>
          <p:cNvSpPr/>
          <p:nvPr/>
        </p:nvSpPr>
        <p:spPr>
          <a:xfrm>
            <a:off x="3488421" y="347710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5745F31D-58B9-4F49-8EF7-1DB746F59F84}"/>
              </a:ext>
            </a:extLst>
          </p:cNvPr>
          <p:cNvSpPr/>
          <p:nvPr/>
        </p:nvSpPr>
        <p:spPr>
          <a:xfrm>
            <a:off x="4080248" y="34834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EA731A2E-660E-4DB3-A3D9-8A7B65C53BAB}"/>
              </a:ext>
            </a:extLst>
          </p:cNvPr>
          <p:cNvSpPr/>
          <p:nvPr/>
        </p:nvSpPr>
        <p:spPr>
          <a:xfrm>
            <a:off x="1369099" y="347710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10" name="Прямоугольник 24">
            <a:extLst>
              <a:ext uri="{FF2B5EF4-FFF2-40B4-BE49-F238E27FC236}">
                <a16:creationId xmlns:a16="http://schemas.microsoft.com/office/drawing/2014/main" xmlns="" id="{D571345C-52B6-4EBF-8FA5-8944FD2A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23530" y="7136828"/>
            <a:ext cx="201599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buNone/>
            </a:pPr>
            <a:r>
              <a:rPr kumimoji="0" lang="ru-RU" altLang="ru-RU" sz="1200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Строительство и развитие базовой сети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4111999" y="31334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65AF50-F9E1-4F38-B6DE-86BB7CEE4C44}"/>
              </a:ext>
            </a:extLst>
          </p:cNvPr>
          <p:cNvSpPr txBox="1"/>
          <p:nvPr/>
        </p:nvSpPr>
        <p:spPr>
          <a:xfrm>
            <a:off x="207693" y="177143"/>
            <a:ext cx="11299958" cy="900000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noAutofit/>
          </a:bodyPr>
          <a:lstStyle>
            <a:defPPr>
              <a:defRPr lang="ru-RU"/>
            </a:defPPr>
            <a:lvl1pPr>
              <a:lnSpc>
                <a:spcPts val="32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lnSpc>
                <a:spcPts val="2000"/>
              </a:lnSpc>
            </a:pPr>
            <a:r>
              <a:rPr lang="ru-RU" altLang="ru-RU" sz="2000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Дистанционное сопровождение </a:t>
            </a:r>
            <a:r>
              <a:rPr lang="ru-RU" altLang="ru-RU" sz="2000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на основе «Барьерных функций» </a:t>
            </a:r>
            <a:endParaRPr lang="ru-RU" altLang="ru-RU" sz="2000" spc="100" dirty="0" smtClean="0">
              <a:solidFill>
                <a:schemeClr val="bg1"/>
              </a:solidFill>
              <a:latin typeface="Bebas Neue Bold" panose="020B0606020202050201" pitchFamily="34" charset="-52"/>
            </a:endParaRPr>
          </a:p>
          <a:p>
            <a:pPr>
              <a:lnSpc>
                <a:spcPts val="2000"/>
              </a:lnSpc>
            </a:pPr>
            <a:r>
              <a:rPr lang="ru-RU" altLang="ru-RU" sz="2000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в </a:t>
            </a:r>
            <a:r>
              <a:rPr lang="ru-RU" altLang="ru-RU" sz="2000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хозяйстве автоматики и телемеханики (АС ТР)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1000499" y="24285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2467348" y="24349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3940548" y="24349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38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817" y="2968604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500" b="1" dirty="0" smtClean="0">
                <a:solidFill>
                  <a:schemeClr val="bg1"/>
                </a:solidFill>
                <a:latin typeface="+mn-lt"/>
              </a:rPr>
              <a:t>Персонал  </a:t>
            </a:r>
            <a:endParaRPr lang="ru-RU" altLang="ru-RU" sz="1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2467348" y="28032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2583007" y="2566683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7737848" y="24158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9350748" y="24222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10963648" y="24222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48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2217" y="2955905"/>
            <a:ext cx="1326033" cy="46355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Проверка зависимостей 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9344399" y="27841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9466407" y="2553983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360360" y="48672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Формирование рабочих заданий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2557460" y="48418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Обеспечение  актуальной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тех. документацией 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7">
            <a:extLst>
              <a:ext uri="{FF2B5EF4-FFF2-40B4-BE49-F238E27FC236}">
                <a16:creationId xmlns:a16="http://schemas.microsoft.com/office/drawing/2014/main" xmlns="" id="{314734DC-DB90-48EE-B8FA-B05BC6A522B1}"/>
              </a:ext>
            </a:extLst>
          </p:cNvPr>
          <p:cNvSpPr/>
          <p:nvPr/>
        </p:nvSpPr>
        <p:spPr>
          <a:xfrm>
            <a:off x="279391" y="3715938"/>
            <a:ext cx="4432309" cy="2084767"/>
          </a:xfrm>
          <a:prstGeom prst="roundRect">
            <a:avLst/>
          </a:prstGeom>
          <a:noFill/>
          <a:ln w="12700" cmpd="sng">
            <a:solidFill>
              <a:srgbClr val="A3AEB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endParaRPr lang="ru-RU" dirty="0">
              <a:ea typeface="Verdana" panose="020B0604030504040204" pitchFamily="34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542325" y="472170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660400" y="2479655"/>
            <a:ext cx="3933" cy="2381755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360360" y="3846045"/>
            <a:ext cx="2016000" cy="76721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Контроль подачи заявок на проведение работ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8" y="2962253"/>
            <a:ext cx="1326033" cy="47625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500" b="1" dirty="0" smtClean="0">
                <a:solidFill>
                  <a:schemeClr val="bg1"/>
                </a:solidFill>
                <a:latin typeface="+mn-lt"/>
              </a:rPr>
              <a:t>Материал </a:t>
            </a:r>
            <a:endParaRPr lang="ru-RU" altLang="ru-RU" sz="1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1736125" y="369300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1854201" y="2479653"/>
            <a:ext cx="6351" cy="1339851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4174525" y="47026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4267200" y="2441555"/>
            <a:ext cx="3933" cy="2381755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668" y="2955905"/>
            <a:ext cx="1326033" cy="4572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Документация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3940548" y="27905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4056207" y="2573032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2551111" y="38258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Контроль определения наличия ресурсов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3183925" y="36739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3302000" y="2473304"/>
            <a:ext cx="6351" cy="1339851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7288211" y="49180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Формирование рабочих заданий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9485311" y="48926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Допуск персонала к выполнению работ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: скругленные углы 7">
            <a:extLst>
              <a:ext uri="{FF2B5EF4-FFF2-40B4-BE49-F238E27FC236}">
                <a16:creationId xmlns:a16="http://schemas.microsoft.com/office/drawing/2014/main" xmlns="" id="{314734DC-DB90-48EE-B8FA-B05BC6A522B1}"/>
              </a:ext>
            </a:extLst>
          </p:cNvPr>
          <p:cNvSpPr/>
          <p:nvPr/>
        </p:nvSpPr>
        <p:spPr>
          <a:xfrm>
            <a:off x="7207242" y="3766738"/>
            <a:ext cx="4432309" cy="2084767"/>
          </a:xfrm>
          <a:prstGeom prst="roundRect">
            <a:avLst/>
          </a:prstGeom>
          <a:noFill/>
          <a:ln w="12700" cmpd="sng">
            <a:solidFill>
              <a:srgbClr val="A3AEB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endParaRPr lang="ru-RU" dirty="0">
              <a:ea typeface="Verdana" panose="020B0604030504040204" pitchFamily="34" charset="0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7470175" y="47788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11146825" y="47534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1000499" y="27968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1122507" y="2579383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7581900" y="2511405"/>
            <a:ext cx="3933" cy="2381755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7288211" y="3896845"/>
            <a:ext cx="2016000" cy="76721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Допуск персонала к выполнению работ </a:t>
            </a:r>
          </a:p>
        </p:txBody>
      </p:sp>
      <p:sp>
        <p:nvSpPr>
          <p:cNvPr id="45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317" y="2949554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Выполнение операций 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8543325" y="37501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8655050" y="2505053"/>
            <a:ext cx="6351" cy="1339851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11271251" y="2511405"/>
            <a:ext cx="3933" cy="2381755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8768" y="2943205"/>
            <a:ext cx="1326033" cy="4572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Соответствие качества 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10957299" y="276511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11079307" y="2560332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7737848" y="27714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7859856" y="2566683"/>
            <a:ext cx="0" cy="288000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: скругленные углы 3">
            <a:extLst>
              <a:ext uri="{FF2B5EF4-FFF2-40B4-BE49-F238E27FC236}">
                <a16:creationId xmlns:a16="http://schemas.microsoft.com/office/drawing/2014/main" xmlns="" id="{13F01597-E90D-4AE4-ABA8-9F523C640CCA}"/>
              </a:ext>
            </a:extLst>
          </p:cNvPr>
          <p:cNvSpPr/>
          <p:nvPr/>
        </p:nvSpPr>
        <p:spPr>
          <a:xfrm>
            <a:off x="9478960" y="3876655"/>
            <a:ext cx="2016000" cy="800101"/>
          </a:xfrm>
          <a:prstGeom prst="roundRect">
            <a:avLst/>
          </a:prstGeom>
          <a:solidFill>
            <a:srgbClr val="A3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kumimoji="0" lang="ru-RU" altLang="ru-RU" sz="12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Контроль определения наличия ресурсов </a:t>
            </a:r>
            <a:endParaRPr kumimoji="0" lang="ru-RU" altLang="ru-RU" sz="12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5955CA53-7FDC-46C2-B40F-B09D91DAF4F4}"/>
              </a:ext>
            </a:extLst>
          </p:cNvPr>
          <p:cNvSpPr/>
          <p:nvPr/>
        </p:nvSpPr>
        <p:spPr>
          <a:xfrm>
            <a:off x="10111775" y="3724759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xmlns="" id="{134CE891-D723-458C-BB1E-84C1B819B8B0}"/>
              </a:ext>
            </a:extLst>
          </p:cNvPr>
          <p:cNvCxnSpPr>
            <a:cxnSpLocks/>
          </p:cNvCxnSpPr>
          <p:nvPr/>
        </p:nvCxnSpPr>
        <p:spPr>
          <a:xfrm>
            <a:off x="10229850" y="2511404"/>
            <a:ext cx="6351" cy="1339851"/>
          </a:xfrm>
          <a:prstGeom prst="straightConnector1">
            <a:avLst/>
          </a:prstGeom>
          <a:ln w="25400">
            <a:solidFill>
              <a:srgbClr val="084D8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: скругленные углы 1">
            <a:extLst>
              <a:ext uri="{FF2B5EF4-FFF2-40B4-BE49-F238E27FC236}">
                <a16:creationId xmlns:a16="http://schemas.microsoft.com/office/drawing/2014/main" xmlns="" id="{322EEC22-7246-48E5-A79B-D5C3954D9A7A}"/>
              </a:ext>
            </a:extLst>
          </p:cNvPr>
          <p:cNvSpPr/>
          <p:nvPr/>
        </p:nvSpPr>
        <p:spPr>
          <a:xfrm>
            <a:off x="5059360" y="2553966"/>
            <a:ext cx="1824040" cy="6940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ru-RU" altLang="ru-RU" sz="15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Системы и сервисы </a:t>
            </a:r>
            <a:endParaRPr kumimoji="0" lang="ru-RU" altLang="ru-RU" sz="15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39199" y="3152465"/>
            <a:ext cx="244016" cy="2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85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7968" y="3467978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АС АПВО-2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6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268" y="4082494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ЕК АСУТР               ЕК АСУФР 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64599" y="3387705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58247" y="4001321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58249" y="3863954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70499" y="4467329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91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317" y="4678199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ЕК </a:t>
            </a:r>
            <a:r>
              <a:rPr lang="ru-RU" altLang="ru-RU" sz="1200" b="1" dirty="0" smtClean="0">
                <a:solidFill>
                  <a:schemeClr val="bg1"/>
                </a:solidFill>
                <a:latin typeface="+mn-lt"/>
              </a:rPr>
              <a:t>АСУИ</a:t>
            </a:r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70949" y="4610865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83649" y="5057162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5954714" y="3921288"/>
            <a:ext cx="143" cy="167065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5962144" y="3277449"/>
            <a:ext cx="143" cy="167065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5966456" y="4532598"/>
            <a:ext cx="143" cy="167065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442" y="5283488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altLang="ru-RU" sz="1100" b="1" dirty="0" smtClean="0">
                <a:solidFill>
                  <a:schemeClr val="bg1"/>
                </a:solidFill>
                <a:latin typeface="+mn-lt"/>
              </a:rPr>
              <a:t>СДО</a:t>
            </a:r>
          </a:p>
          <a:p>
            <a:pPr algn="ctr">
              <a:lnSpc>
                <a:spcPts val="1100"/>
              </a:lnSpc>
            </a:pPr>
            <a:r>
              <a:rPr lang="ru-RU" altLang="ru-RU" sz="1100" b="1" dirty="0" smtClean="0">
                <a:solidFill>
                  <a:schemeClr val="bg1"/>
                </a:solidFill>
                <a:latin typeface="+mn-lt"/>
              </a:rPr>
              <a:t>МРМ ЕК АСУИ Ш</a:t>
            </a:r>
            <a:endParaRPr lang="ru-RU" altLang="ru-RU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85086" y="5209568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5979396" y="5123512"/>
            <a:ext cx="143" cy="167065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 27">
            <a:extLst>
              <a:ext uri="{FF2B5EF4-FFF2-40B4-BE49-F238E27FC236}">
                <a16:creationId xmlns:a16="http://schemas.microsoft.com/office/drawing/2014/main" xmlns="" id="{D99E6E5E-8D89-4FFE-9BF1-49E81F3D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001" y="5893088"/>
            <a:ext cx="1326033" cy="469901"/>
          </a:xfrm>
          <a:prstGeom prst="roundRect">
            <a:avLst/>
          </a:prstGeom>
          <a:solidFill>
            <a:srgbClr val="A3AE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98" tIns="143996" rIns="91438" bIns="14399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altLang="ru-RU" sz="1100" b="1" dirty="0" smtClean="0">
                <a:solidFill>
                  <a:schemeClr val="bg1"/>
                </a:solidFill>
                <a:latin typeface="+mn-lt"/>
              </a:rPr>
              <a:t>ТДМ</a:t>
            </a:r>
            <a:endParaRPr lang="ru-RU" altLang="ru-RU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77895" y="5840732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327DBA3E-709E-43EA-80A9-3580239AE4C8}"/>
              </a:ext>
            </a:extLst>
          </p:cNvPr>
          <p:cNvSpPr/>
          <p:nvPr/>
        </p:nvSpPr>
        <p:spPr>
          <a:xfrm>
            <a:off x="5875019" y="5669644"/>
            <a:ext cx="199652" cy="161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1500" dirty="0"/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xmlns="" id="{3FCB24DC-0D32-4127-A34F-78FE679BAB44}"/>
              </a:ext>
            </a:extLst>
          </p:cNvPr>
          <p:cNvCxnSpPr>
            <a:cxnSpLocks/>
          </p:cNvCxnSpPr>
          <p:nvPr/>
        </p:nvCxnSpPr>
        <p:spPr>
          <a:xfrm>
            <a:off x="5967892" y="5728801"/>
            <a:ext cx="143" cy="167065"/>
          </a:xfrm>
          <a:prstGeom prst="straightConnector1">
            <a:avLst/>
          </a:prstGeom>
          <a:ln w="25400">
            <a:solidFill>
              <a:srgbClr val="A3AEB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Треугольник 77">
            <a:extLst>
              <a:ext uri="{FF2B5EF4-FFF2-40B4-BE49-F238E27FC236}">
                <a16:creationId xmlns="" xmlns:a16="http://schemas.microsoft.com/office/drawing/2014/main" id="{4ADA50DA-72AE-4A45-B2B9-494092D94895}"/>
              </a:ext>
            </a:extLst>
          </p:cNvPr>
          <p:cNvSpPr/>
          <p:nvPr/>
        </p:nvSpPr>
        <p:spPr>
          <a:xfrm rot="16200000">
            <a:off x="4761565" y="4580440"/>
            <a:ext cx="471003" cy="225067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>
            <a:off x="5154285" y="3561791"/>
            <a:ext cx="8303" cy="248378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Треугольник 77">
            <a:extLst>
              <a:ext uri="{FF2B5EF4-FFF2-40B4-BE49-F238E27FC236}">
                <a16:creationId xmlns="" xmlns:a16="http://schemas.microsoft.com/office/drawing/2014/main" id="{4ADA50DA-72AE-4A45-B2B9-494092D94895}"/>
              </a:ext>
            </a:extLst>
          </p:cNvPr>
          <p:cNvSpPr/>
          <p:nvPr/>
        </p:nvSpPr>
        <p:spPr>
          <a:xfrm rot="5400000">
            <a:off x="6617677" y="4590503"/>
            <a:ext cx="471003" cy="225067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6673971" y="3606359"/>
            <a:ext cx="8303" cy="248378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>
            <a:extLst>
              <a:ext uri="{FF2B5EF4-FFF2-40B4-BE49-F238E27FC236}">
                <a16:creationId xmlns="" xmlns:a16="http://schemas.microsoft.com/office/drawing/2014/main" id="{867706CD-A3F9-4E82-939F-AD1C442E4F47}"/>
              </a:ext>
            </a:extLst>
          </p:cNvPr>
          <p:cNvSpPr/>
          <p:nvPr/>
        </p:nvSpPr>
        <p:spPr>
          <a:xfrm>
            <a:off x="2133600" y="971683"/>
            <a:ext cx="828548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929870D6-9BFD-4D5B-9915-D57E22F09AD2}"/>
              </a:ext>
            </a:extLst>
          </p:cNvPr>
          <p:cNvSpPr txBox="1"/>
          <p:nvPr/>
        </p:nvSpPr>
        <p:spPr>
          <a:xfrm>
            <a:off x="267424" y="1076091"/>
            <a:ext cx="11421374" cy="33853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АНАЛИЗ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ПРЕДИКТИВНОЙ АНАЛИТИКИ НА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ОСНОВЕ МАССИВА БОЛЬШИХ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iosC" panose="00000500000000000000" pitchFamily="2" charset="-52"/>
              </a:rPr>
              <a:t>ДАННЫХ </a:t>
            </a: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elio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7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3"/>
          <p:cNvGrpSpPr/>
          <p:nvPr/>
        </p:nvGrpSpPr>
        <p:grpSpPr>
          <a:xfrm>
            <a:off x="7299728" y="2419536"/>
            <a:ext cx="1411221" cy="3554491"/>
            <a:chOff x="719572" y="3600400"/>
            <a:chExt cx="1058416" cy="1563638"/>
          </a:xfrm>
        </p:grpSpPr>
        <p:sp>
          <p:nvSpPr>
            <p:cNvPr id="52" name="Выноска со стрелкой вправо 51"/>
            <p:cNvSpPr/>
            <p:nvPr/>
          </p:nvSpPr>
          <p:spPr>
            <a:xfrm>
              <a:off x="863588" y="3636987"/>
              <a:ext cx="914400" cy="1490464"/>
            </a:xfrm>
            <a:prstGeom prst="rightArrowCallout">
              <a:avLst>
                <a:gd name="adj1" fmla="val 38433"/>
                <a:gd name="adj2" fmla="val 35448"/>
                <a:gd name="adj3" fmla="val 25000"/>
                <a:gd name="adj4" fmla="val 64977"/>
              </a:avLst>
            </a:prstGeom>
            <a:ln w="9525">
              <a:solidFill>
                <a:srgbClr val="0066A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19572" y="3600400"/>
              <a:ext cx="720080" cy="15636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113"/>
          <p:cNvGrpSpPr/>
          <p:nvPr/>
        </p:nvGrpSpPr>
        <p:grpSpPr>
          <a:xfrm>
            <a:off x="2488843" y="2394824"/>
            <a:ext cx="1411221" cy="3554491"/>
            <a:chOff x="719572" y="3600400"/>
            <a:chExt cx="1058416" cy="1563638"/>
          </a:xfrm>
        </p:grpSpPr>
        <p:sp>
          <p:nvSpPr>
            <p:cNvPr id="24" name="Выноска со стрелкой вправо 23"/>
            <p:cNvSpPr/>
            <p:nvPr/>
          </p:nvSpPr>
          <p:spPr>
            <a:xfrm>
              <a:off x="863588" y="3636987"/>
              <a:ext cx="914400" cy="1490464"/>
            </a:xfrm>
            <a:prstGeom prst="rightArrowCallout">
              <a:avLst>
                <a:gd name="adj1" fmla="val 38433"/>
                <a:gd name="adj2" fmla="val 35448"/>
                <a:gd name="adj3" fmla="val 25000"/>
                <a:gd name="adj4" fmla="val 64977"/>
              </a:avLst>
            </a:prstGeom>
            <a:ln w="9525">
              <a:solidFill>
                <a:srgbClr val="0066A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19572" y="3600400"/>
              <a:ext cx="720080" cy="15636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единительная линия 25"/>
          <p:cNvCxnSpPr>
            <a:stCxn id="39" idx="0"/>
            <a:endCxn id="42" idx="0"/>
          </p:cNvCxnSpPr>
          <p:nvPr/>
        </p:nvCxnSpPr>
        <p:spPr>
          <a:xfrm>
            <a:off x="328359" y="2305343"/>
            <a:ext cx="9165" cy="2677912"/>
          </a:xfrm>
          <a:prstGeom prst="line">
            <a:avLst/>
          </a:prstGeom>
          <a:ln>
            <a:solidFill>
              <a:srgbClr val="455D7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0" y="-123394"/>
            <a:ext cx="10730408" cy="102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9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Паспорт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безопасности работника в обеспечении безопасности движения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40074" y="1040071"/>
            <a:ext cx="4383566" cy="70788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ПАСПОРТ </a:t>
            </a:r>
            <a:b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БЕЗОПАСНОСТИ РАБОТНИКА 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141" y="2115480"/>
            <a:ext cx="3696000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867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аттестация на знание ПТЭ </a:t>
            </a:r>
          </a:p>
          <a:p>
            <a:pPr defTabSz="609585">
              <a:lnSpc>
                <a:spcPts val="1867"/>
              </a:lnSpc>
            </a:pPr>
            <a:r>
              <a:rPr lang="ru-RU" sz="1300" i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(АС КАСКОР)</a:t>
            </a:r>
            <a:endParaRPr lang="ru-RU" sz="1300" i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0141" y="2706423"/>
            <a:ext cx="3696000" cy="9438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оценка практических навыков действий в нестандартных </a:t>
            </a:r>
          </a:p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ситуациях </a:t>
            </a:r>
          </a:p>
          <a:p>
            <a:pPr defTabSz="609585">
              <a:lnSpc>
                <a:spcPts val="1600"/>
              </a:lnSpc>
            </a:pPr>
            <a:r>
              <a:rPr lang="ru-RU" sz="1300" i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(АС ИСУЖТ НС)</a:t>
            </a:r>
            <a:endParaRPr lang="ru-RU" sz="1300" i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141" y="3665672"/>
            <a:ext cx="369600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оценка уровня знаний </a:t>
            </a:r>
          </a:p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нормативных документов </a:t>
            </a:r>
          </a:p>
          <a:p>
            <a:pPr defTabSz="609585">
              <a:lnSpc>
                <a:spcPts val="1600"/>
              </a:lnSpc>
            </a:pPr>
            <a:r>
              <a:rPr lang="ru-RU" sz="1300" i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(АС АОС-Д)</a:t>
            </a:r>
            <a:endParaRPr lang="ru-RU" sz="1300" i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0141" y="4419737"/>
            <a:ext cx="3696000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нарушения, выявленные при проведении мероприятий </a:t>
            </a:r>
          </a:p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внутреннего контроля и </a:t>
            </a:r>
          </a:p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выполнения должностных </a:t>
            </a:r>
          </a:p>
          <a:p>
            <a:pPr defTabSz="609585">
              <a:lnSpc>
                <a:spcPts val="1600"/>
              </a:lnSpc>
            </a:pPr>
            <a:r>
              <a:rPr lang="ru-RU" sz="13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нормативов</a:t>
            </a:r>
          </a:p>
          <a:p>
            <a:pPr defTabSz="609585">
              <a:lnSpc>
                <a:spcPts val="1600"/>
              </a:lnSpc>
            </a:pPr>
            <a:r>
              <a:rPr lang="ru-RU" sz="1300" i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(ИСУЖТ НС, АС РБ)</a:t>
            </a:r>
            <a:endParaRPr lang="ru-RU" sz="1300" i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0194" y="1473088"/>
            <a:ext cx="2517671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Сопровождение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Блок-схема: узел 38"/>
          <p:cNvSpPr/>
          <p:nvPr/>
        </p:nvSpPr>
        <p:spPr>
          <a:xfrm>
            <a:off x="256359" y="2305343"/>
            <a:ext cx="144000" cy="144000"/>
          </a:xfrm>
          <a:prstGeom prst="flowChartConnector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256357" y="3064728"/>
            <a:ext cx="144000" cy="144000"/>
          </a:xfrm>
          <a:prstGeom prst="flowChartConnector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274693" y="4024851"/>
            <a:ext cx="144000" cy="144000"/>
          </a:xfrm>
          <a:prstGeom prst="flowChartConnector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265524" y="4983255"/>
            <a:ext cx="144000" cy="144000"/>
          </a:xfrm>
          <a:prstGeom prst="flowChartConnector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822928" y="2630880"/>
            <a:ext cx="1968219" cy="384043"/>
          </a:xfrm>
          <a:prstGeom prst="rect">
            <a:avLst/>
          </a:prstGeom>
          <a:solidFill>
            <a:srgbClr val="FF0000">
              <a:alpha val="34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850430" y="4013633"/>
            <a:ext cx="960591" cy="384043"/>
          </a:xfrm>
          <a:prstGeom prst="rect">
            <a:avLst/>
          </a:prstGeom>
          <a:solidFill>
            <a:srgbClr val="FFFF00">
              <a:alpha val="48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5841263" y="4754701"/>
            <a:ext cx="758917" cy="384043"/>
          </a:xfrm>
          <a:prstGeom prst="rect">
            <a:avLst/>
          </a:prstGeom>
          <a:solidFill>
            <a:srgbClr val="92D050">
              <a:alpha val="44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841263" y="5466099"/>
            <a:ext cx="282239" cy="384043"/>
          </a:xfrm>
          <a:prstGeom prst="rect">
            <a:avLst/>
          </a:prstGeom>
          <a:solidFill>
            <a:srgbClr val="41DF67">
              <a:alpha val="42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3731164" y="1899341"/>
            <a:ext cx="2016493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867"/>
              </a:lnSpc>
            </a:pPr>
            <a:r>
              <a:rPr lang="ru-RU" sz="1200" b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ключевые области</a:t>
            </a:r>
          </a:p>
          <a:p>
            <a:pPr algn="ctr" defTabSz="609585">
              <a:lnSpc>
                <a:spcPts val="1867"/>
              </a:lnSpc>
            </a:pPr>
            <a:r>
              <a:rPr lang="ru-RU" sz="1200" b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развития</a:t>
            </a:r>
            <a:endParaRPr lang="ru-RU" sz="1200" b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75848" y="2620056"/>
            <a:ext cx="41934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57048" y="3344648"/>
            <a:ext cx="41934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92323" y="4757688"/>
            <a:ext cx="41934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23599" y="5462706"/>
            <a:ext cx="41934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23669" y="2531857"/>
            <a:ext cx="1970659" cy="35342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867"/>
              </a:lnSpc>
            </a:pPr>
            <a:r>
              <a:rPr lang="ru-RU" sz="12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Прием отправление поездов</a:t>
            </a:r>
          </a:p>
          <a:p>
            <a:pPr defTabSz="609585">
              <a:lnSpc>
                <a:spcPts val="1867"/>
              </a:lnSpc>
            </a:pPr>
            <a:endParaRPr lang="ru-RU" sz="1200" dirty="0" smtClean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  <a:p>
            <a:pPr defTabSz="609585">
              <a:lnSpc>
                <a:spcPts val="1867"/>
              </a:lnSpc>
            </a:pPr>
            <a:r>
              <a:rPr lang="ru-RU" sz="12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Производство маневров</a:t>
            </a:r>
          </a:p>
          <a:p>
            <a:pPr defTabSz="609585">
              <a:lnSpc>
                <a:spcPts val="1867"/>
              </a:lnSpc>
            </a:pPr>
            <a:endParaRPr lang="ru-RU" sz="1200" dirty="0" smtClean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  <a:p>
            <a:pPr defTabSz="609585">
              <a:lnSpc>
                <a:spcPts val="1867"/>
              </a:lnSpc>
            </a:pPr>
            <a:r>
              <a:rPr lang="ru-RU" sz="12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Регламент переговоров</a:t>
            </a:r>
          </a:p>
          <a:p>
            <a:pPr defTabSz="609585">
              <a:lnSpc>
                <a:spcPts val="1867"/>
              </a:lnSpc>
            </a:pPr>
            <a:endParaRPr lang="ru-RU" sz="1200" dirty="0" smtClean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  <a:p>
            <a:pPr defTabSz="609585">
              <a:lnSpc>
                <a:spcPts val="1867"/>
              </a:lnSpc>
            </a:pPr>
            <a:r>
              <a:rPr lang="ru-RU" sz="12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Закрепление подвижного состава</a:t>
            </a:r>
          </a:p>
          <a:p>
            <a:pPr defTabSz="609585">
              <a:lnSpc>
                <a:spcPts val="1867"/>
              </a:lnSpc>
            </a:pPr>
            <a:endParaRPr lang="ru-RU" sz="1200" dirty="0" smtClean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  <a:p>
            <a:pPr defTabSz="609585">
              <a:lnSpc>
                <a:spcPts val="1867"/>
              </a:lnSpc>
            </a:pPr>
            <a:r>
              <a:rPr lang="ru-RU" sz="1200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Ведение технической документации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5832095" y="3355067"/>
            <a:ext cx="1308933" cy="384043"/>
          </a:xfrm>
          <a:prstGeom prst="rect">
            <a:avLst/>
          </a:prstGeom>
          <a:solidFill>
            <a:srgbClr val="FFC000">
              <a:alpha val="41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6867207" y="3995906"/>
            <a:ext cx="41934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ru-RU" sz="1900" b="1" dirty="0">
              <a:solidFill>
                <a:srgbClr val="455D7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041227" y="1936010"/>
            <a:ext cx="2016493" cy="6104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609585">
              <a:lnSpc>
                <a:spcPts val="1867"/>
              </a:lnSpc>
            </a:pPr>
            <a:r>
              <a:rPr lang="ru-RU" sz="1200" b="1" dirty="0" smtClean="0">
                <a:solidFill>
                  <a:srgbClr val="394A58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количество несоответствий</a:t>
            </a:r>
            <a:endParaRPr lang="ru-RU" sz="1200" b="1" dirty="0">
              <a:solidFill>
                <a:srgbClr val="394A58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/>
          <a:srcRect l="15944" t="8550" r="34444" b="15501"/>
          <a:stretch>
            <a:fillRect/>
          </a:stretch>
        </p:blipFill>
        <p:spPr bwMode="auto">
          <a:xfrm>
            <a:off x="8879632" y="2982511"/>
            <a:ext cx="25922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Стрелка вправо 59"/>
          <p:cNvSpPr/>
          <p:nvPr/>
        </p:nvSpPr>
        <p:spPr>
          <a:xfrm rot="18007633">
            <a:off x="9460056" y="4431887"/>
            <a:ext cx="231855" cy="365611"/>
          </a:xfrm>
          <a:prstGeom prst="rightArrow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4" cstate="print"/>
          <a:srcRect l="29137" t="54303" r="59275" b="38426"/>
          <a:stretch>
            <a:fillRect/>
          </a:stretch>
        </p:blipFill>
        <p:spPr bwMode="auto">
          <a:xfrm>
            <a:off x="8927638" y="4764357"/>
            <a:ext cx="2160240" cy="7624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7" name="Прямоугольник 76"/>
          <p:cNvSpPr/>
          <p:nvPr/>
        </p:nvSpPr>
        <p:spPr>
          <a:xfrm>
            <a:off x="9119659" y="3030516"/>
            <a:ext cx="2112000" cy="144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9024000" y="3262286"/>
            <a:ext cx="3168000" cy="3667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609585">
              <a:lnSpc>
                <a:spcPts val="1867"/>
              </a:lnSpc>
            </a:pPr>
            <a:r>
              <a:rPr lang="ru-RU" sz="11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Roboto"/>
              </a:rPr>
              <a:t>Сервисный портал работника</a:t>
            </a:r>
            <a:endParaRPr lang="ru-RU" sz="11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  <a:sym typeface="Roboto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707849" y="1440137"/>
            <a:ext cx="3311157" cy="10002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Рекомендации </a:t>
            </a:r>
          </a:p>
          <a:p>
            <a:pPr algn="ctr"/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индивидуальному </a:t>
            </a:r>
          </a:p>
          <a:p>
            <a:pPr algn="ctr"/>
            <a:r>
              <a:rPr lang="ru-RU" sz="1900" b="1" dirty="0" smtClean="0">
                <a:solidFill>
                  <a:srgbClr val="455D7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развитию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81462" y="-54523"/>
            <a:ext cx="11425269" cy="1094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Подтверждение добросовестности подразделений ОАО «РЖД»</a:t>
            </a:r>
            <a:b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</a:b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в области безопасности движения и эксплуатации железнодорожного</a:t>
            </a:r>
            <a:r>
              <a:rPr lang="en-US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 </a:t>
            </a:r>
            <a:r>
              <a:rPr lang="ru-RU" altLang="ru-RU" sz="2000" b="1" spc="100" dirty="0" smtClean="0">
                <a:solidFill>
                  <a:schemeClr val="bg1"/>
                </a:solidFill>
                <a:latin typeface="Bebas Neue Bold" panose="020B0606020202050201" pitchFamily="34" charset="-52"/>
                <a:ea typeface="+mn-ea"/>
                <a:cs typeface="+mn-cs"/>
              </a:rPr>
              <a:t>транспорта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34653" y="1322321"/>
            <a:ext cx="7264400" cy="849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/>
          <a:p>
            <a:pPr algn="ctr"/>
            <a:r>
              <a:rPr lang="ru-RU" sz="2100" b="1" dirty="0" smtClean="0"/>
              <a:t> Федеральный закон от 31.07.2020 № 247-ФЗ </a:t>
            </a:r>
            <a:endParaRPr lang="ru-RU" sz="21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1043768" y="1734525"/>
            <a:ext cx="5622664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600" b="1" i="1" dirty="0" smtClean="0"/>
              <a:t> «Об обязательных требованиях в Российской Федерации»</a:t>
            </a:r>
          </a:p>
          <a:p>
            <a:pPr algn="ctr"/>
            <a:endParaRPr lang="ru-RU" sz="1300" b="1" i="1" dirty="0"/>
          </a:p>
        </p:txBody>
      </p:sp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CD5B7520-A502-435F-872D-814A4CA41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064" r="66700"/>
          <a:stretch>
            <a:fillRect/>
          </a:stretch>
        </p:blipFill>
        <p:spPr>
          <a:xfrm rot="16200000" flipV="1">
            <a:off x="7702339" y="2046873"/>
            <a:ext cx="321733" cy="68368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CD5B7520-A502-435F-872D-814A4CA41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064" r="66700"/>
          <a:stretch>
            <a:fillRect/>
          </a:stretch>
        </p:blipFill>
        <p:spPr>
          <a:xfrm rot="16200000" flipV="1">
            <a:off x="7702318" y="3049145"/>
            <a:ext cx="321733" cy="68368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CD5B7520-A502-435F-872D-814A4CA41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064" r="66700"/>
          <a:stretch>
            <a:fillRect/>
          </a:stretch>
        </p:blipFill>
        <p:spPr>
          <a:xfrm rot="16200000" flipV="1">
            <a:off x="7719787" y="5235248"/>
            <a:ext cx="321733" cy="62700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CD5B7520-A502-435F-872D-814A4CA41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9064" r="66700"/>
          <a:stretch>
            <a:fillRect/>
          </a:stretch>
        </p:blipFill>
        <p:spPr>
          <a:xfrm rot="16200000" flipV="1">
            <a:off x="7711555" y="4115529"/>
            <a:ext cx="321733" cy="624579"/>
          </a:xfrm>
          <a:prstGeom prst="rect">
            <a:avLst/>
          </a:prstGeom>
        </p:spPr>
      </p:pic>
      <p:sp>
        <p:nvSpPr>
          <p:cNvPr id="84" name="Скругленный прямоугольник 83"/>
          <p:cNvSpPr/>
          <p:nvPr/>
        </p:nvSpPr>
        <p:spPr>
          <a:xfrm>
            <a:off x="8161333" y="4174997"/>
            <a:ext cx="3747959" cy="797984"/>
          </a:xfrm>
          <a:prstGeom prst="roundRect">
            <a:avLst/>
          </a:prstGeom>
          <a:noFill/>
          <a:ln w="19050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8178743" y="1898681"/>
            <a:ext cx="3664917" cy="797984"/>
          </a:xfrm>
          <a:prstGeom prst="roundRect">
            <a:avLst/>
          </a:prstGeom>
          <a:noFill/>
          <a:ln w="19050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8177727" y="5138568"/>
            <a:ext cx="3721036" cy="797984"/>
          </a:xfrm>
          <a:prstGeom prst="roundRect">
            <a:avLst/>
          </a:prstGeom>
          <a:noFill/>
          <a:ln w="19050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91"/>
          <p:cNvGrpSpPr/>
          <p:nvPr/>
        </p:nvGrpSpPr>
        <p:grpSpPr>
          <a:xfrm>
            <a:off x="8172086" y="2869506"/>
            <a:ext cx="3753575" cy="2046878"/>
            <a:chOff x="5888736" y="1703483"/>
            <a:chExt cx="3036220" cy="1345116"/>
          </a:xfrm>
        </p:grpSpPr>
        <p:sp>
          <p:nvSpPr>
            <p:cNvPr id="93" name="Скругленный прямоугольник 92"/>
            <p:cNvSpPr/>
            <p:nvPr/>
          </p:nvSpPr>
          <p:spPr>
            <a:xfrm>
              <a:off x="5888736" y="1703483"/>
              <a:ext cx="3009900" cy="766825"/>
            </a:xfrm>
            <a:prstGeom prst="roundRect">
              <a:avLst/>
            </a:prstGeom>
            <a:noFill/>
            <a:ln w="1905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892992" y="2593521"/>
              <a:ext cx="3031964" cy="455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Принятие Декларации соблюдения обязательных требований </a:t>
              </a:r>
              <a:br>
                <a:rPr lang="ru-RU" sz="1300" b="1" dirty="0" smtClean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</a:br>
              <a:r>
                <a:rPr lang="ru-RU" sz="1300" i="1" dirty="0" smtClean="0"/>
                <a:t>(в случае положительной самооценки)</a:t>
              </a:r>
              <a:endParaRPr lang="ru-RU" sz="1300" i="1" dirty="0"/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7249330" y="1280936"/>
            <a:ext cx="5329941" cy="4154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Требования ОАО «РЖД»</a:t>
            </a: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>
            <a:off x="7812395" y="2243296"/>
            <a:ext cx="30440" cy="3485224"/>
          </a:xfrm>
          <a:prstGeom prst="line">
            <a:avLst/>
          </a:prstGeom>
          <a:ln>
            <a:solidFill>
              <a:srgbClr val="37609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8687" y="2593750"/>
            <a:ext cx="7171323" cy="32521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формирование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реестра обязательных требований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принципы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установления обязательных требований: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законность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(в целях защиты охраняемых законом ценностей)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обоснованность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(наличие риска причинения вреда (ущерба))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системность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(отсутствие дублирования и противоречий)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открытость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(доведены до сведения лиц, обязанных их соблюдать</a:t>
            </a:r>
            <a:r>
              <a:rPr lang="en-US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)</a:t>
            </a:r>
            <a:endParaRPr lang="ru-RU" sz="1500" dirty="0" smtClean="0">
              <a:solidFill>
                <a:srgbClr val="002060"/>
              </a:solidFill>
              <a:latin typeface="HeliosC" panose="00000500000000000000" pitchFamily="2" charset="-52"/>
            </a:endParaRPr>
          </a:p>
          <a:p>
            <a:pPr marL="180975" indent="-180975" algn="just">
              <a:spcAft>
                <a:spcPts val="800"/>
              </a:spcAft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исполнимость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(затраты на исполнение соразмерны 		                 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предотвращаемым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рискам)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условия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установления обязательных требований</a:t>
            </a:r>
          </a:p>
          <a:p>
            <a:pPr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 оценка </a:t>
            </a:r>
            <a:r>
              <a:rPr lang="ru-RU" sz="1500" dirty="0" smtClean="0">
                <a:solidFill>
                  <a:srgbClr val="002060"/>
                </a:solidFill>
                <a:latin typeface="HeliosC" panose="00000500000000000000" pitchFamily="2" charset="-52"/>
              </a:rPr>
              <a:t>применения обязательных требований</a:t>
            </a:r>
            <a:endParaRPr lang="ru-RU" sz="1500" dirty="0">
              <a:solidFill>
                <a:srgbClr val="002060"/>
              </a:solidFill>
              <a:latin typeface="HeliosC" panose="00000500000000000000" pitchFamily="2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7829" y="1987984"/>
            <a:ext cx="3582505" cy="7232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Реестр обязательных требований</a:t>
            </a:r>
            <a:b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1300" i="1" dirty="0" smtClean="0"/>
              <a:t>(распоряжение ОАО «РЖД» </a:t>
            </a:r>
            <a:br>
              <a:rPr lang="ru-RU" sz="1300" i="1" dirty="0" smtClean="0"/>
            </a:br>
            <a:r>
              <a:rPr lang="ru-RU" sz="1300" i="1" dirty="0" smtClean="0"/>
              <a:t>от 23 ноября 2021 г. № 2558/</a:t>
            </a:r>
            <a:r>
              <a:rPr lang="ru-RU" sz="1300" i="1" dirty="0" err="1" smtClean="0"/>
              <a:t>р</a:t>
            </a:r>
            <a:r>
              <a:rPr lang="ru-RU" sz="1300" i="1" dirty="0" smtClean="0"/>
              <a:t>)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86059" y="2844323"/>
            <a:ext cx="3708400" cy="11233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Самооценка подразделений </a:t>
            </a:r>
            <a:b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ОАО «РЖД» в соответствии </a:t>
            </a:r>
            <a:b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с </a:t>
            </a:r>
            <a:r>
              <a:rPr lang="ru-RU" sz="1300" b="1" dirty="0" err="1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чек-листами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1300" i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300" i="1" dirty="0" smtClean="0"/>
              <a:t>утверждены всеми функциональными филиалами в </a:t>
            </a:r>
            <a:r>
              <a:rPr lang="en-US" sz="1300" i="1" dirty="0" smtClean="0"/>
              <a:t>I </a:t>
            </a:r>
            <a:r>
              <a:rPr lang="ru-RU" sz="1300" i="1" dirty="0" smtClean="0"/>
              <a:t>квартале 2022 г.)</a:t>
            </a:r>
            <a:endParaRPr lang="ru-RU" sz="13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8171531" y="5137656"/>
            <a:ext cx="3759212" cy="7232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Проверка результатов самооценки</a:t>
            </a:r>
            <a:b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1300" i="1" dirty="0" smtClean="0"/>
              <a:t>(распоряжение ОАО «РЖД» </a:t>
            </a:r>
            <a:br>
              <a:rPr lang="ru-RU" sz="1300" i="1" dirty="0" smtClean="0"/>
            </a:br>
            <a:r>
              <a:rPr lang="ru-RU" sz="1300" i="1" dirty="0" smtClean="0"/>
              <a:t>от 25 марта 2022 г. № 741/</a:t>
            </a:r>
            <a:r>
              <a:rPr lang="ru-RU" sz="1300" i="1" dirty="0" err="1" smtClean="0"/>
              <a:t>р</a:t>
            </a:r>
            <a:r>
              <a:rPr lang="ru-RU" sz="1300" i="1" dirty="0" smtClean="0"/>
              <a:t>)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1465</Words>
  <Application>Microsoft Office PowerPoint</Application>
  <PresentationFormat>Произвольный</PresentationFormat>
  <Paragraphs>290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Arial</vt:lpstr>
      <vt:lpstr>Bebas Neue Bold</vt:lpstr>
      <vt:lpstr>HeliosC</vt:lpstr>
      <vt:lpstr>Verdana</vt:lpstr>
      <vt:lpstr>Calibri</vt:lpstr>
      <vt:lpstr>Wingdings</vt:lpstr>
      <vt:lpstr>Calibri Light</vt:lpstr>
      <vt:lpstr>Times New Roman</vt:lpstr>
      <vt:lpstr>Roboto</vt:lpstr>
      <vt:lpstr>GillSans-Normal</vt:lpstr>
      <vt:lpstr>ＭＳ Ｐゴシック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Подтверждение добросовестности подразделений ОАО «РЖД» в области безопасности движения и эксплуатации железнодорожного транспорта</vt:lpstr>
      <vt:lpstr>Соглашения о взаимодействии по вопросам обеспечения безопасности  движения с участниками транспортного рынка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Алиса Базуева</dc:creator>
  <cp:lastModifiedBy>Hewlett-Packard Company</cp:lastModifiedBy>
  <cp:revision>46</cp:revision>
  <dcterms:created xsi:type="dcterms:W3CDTF">2019-06-10T12:14:31Z</dcterms:created>
  <dcterms:modified xsi:type="dcterms:W3CDTF">2022-11-16T14:24:51Z</dcterms:modified>
</cp:coreProperties>
</file>